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1" r:id="rId2"/>
    <p:sldId id="272" r:id="rId3"/>
    <p:sldId id="273" r:id="rId4"/>
    <p:sldId id="274" r:id="rId5"/>
    <p:sldId id="280" r:id="rId6"/>
    <p:sldId id="281" r:id="rId7"/>
    <p:sldId id="286" r:id="rId8"/>
    <p:sldId id="285" r:id="rId9"/>
    <p:sldId id="287" r:id="rId10"/>
    <p:sldId id="288" r:id="rId11"/>
    <p:sldId id="300" r:id="rId12"/>
    <p:sldId id="289" r:id="rId13"/>
    <p:sldId id="291" r:id="rId14"/>
    <p:sldId id="292" r:id="rId15"/>
    <p:sldId id="297" r:id="rId16"/>
    <p:sldId id="299" r:id="rId17"/>
    <p:sldId id="294" r:id="rId18"/>
    <p:sldId id="295" r:id="rId19"/>
    <p:sldId id="296" r:id="rId20"/>
    <p:sldId id="301" r:id="rId21"/>
    <p:sldId id="284" r:id="rId22"/>
  </p:sldIdLst>
  <p:sldSz cx="6858000" cy="9906000" type="A4"/>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227" autoAdjust="0"/>
  </p:normalViewPr>
  <p:slideViewPr>
    <p:cSldViewPr snapToGrid="0">
      <p:cViewPr>
        <p:scale>
          <a:sx n="75" d="100"/>
          <a:sy n="75" d="100"/>
        </p:scale>
        <p:origin x="-1806" y="144"/>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46218-562A-4D4B-AA8B-B726DE79DDF9}" type="datetimeFigureOut">
              <a:rPr lang="pt-BR" smtClean="0"/>
              <a:t>14/12/2022</a:t>
            </a:fld>
            <a:endParaRPr lang="pt-BR"/>
          </a:p>
        </p:txBody>
      </p:sp>
      <p:sp>
        <p:nvSpPr>
          <p:cNvPr id="4" name="Espaço Reservado para Imagem de Sli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42220-C9F1-4C5A-8218-33B941E7104D}" type="slidenum">
              <a:rPr lang="pt-BR" smtClean="0"/>
              <a:t>‹nº›</a:t>
            </a:fld>
            <a:endParaRPr lang="pt-BR"/>
          </a:p>
        </p:txBody>
      </p:sp>
    </p:spTree>
    <p:extLst>
      <p:ext uri="{BB962C8B-B14F-4D97-AF65-F5344CB8AC3E}">
        <p14:creationId xmlns:p14="http://schemas.microsoft.com/office/powerpoint/2010/main" val="2815142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A35304B-35CA-4D6E-AE80-F16E07F84F3A}" type="slidenum">
              <a:t>1</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0775" y="812800"/>
            <a:ext cx="2776538"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1508921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10</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4031969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11</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1373509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12</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3566822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13</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210422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14</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295061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15</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228234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16</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2514792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17</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162245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18</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2432047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19</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4405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22D0511-0102-4136-BEAF-12784AC9CC58}" type="slidenum">
              <a:t>2</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0775" y="812800"/>
            <a:ext cx="2776538"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3517175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20</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2220715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FD2B0DB-E44B-4F34-BB45-E98FEFA8B85D}" type="slidenum">
              <a:t>21</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235291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F662EAA-63D3-474A-A7ED-9C1C41DF9821}" type="slidenum">
              <a:t>3</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0775" y="812800"/>
            <a:ext cx="2776538"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298106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E87B28E-7D26-47A0-AEF0-90540FC2CD93}" type="slidenum">
              <a:t>4</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162301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5</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1264514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6</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3508006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7</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3485848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8</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dirty="0"/>
          </a:p>
        </p:txBody>
      </p:sp>
    </p:spTree>
    <p:extLst>
      <p:ext uri="{BB962C8B-B14F-4D97-AF65-F5344CB8AC3E}">
        <p14:creationId xmlns:p14="http://schemas.microsoft.com/office/powerpoint/2010/main" val="1196843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80CEDB-159A-4125-9091-0E4E79B0FDEA}" type="slidenum">
              <a:t>9</a:t>
            </a:fld>
            <a:endParaRPr lang="pt-B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ço Reservado para Imagem de Slide 1"/>
          <p:cNvSpPr>
            <a:spLocks noGrp="1" noRot="1" noChangeAspect="1"/>
          </p:cNvSpPr>
          <p:nvPr>
            <p:ph type="sldImg"/>
          </p:nvPr>
        </p:nvSpPr>
        <p:spPr>
          <a:xfrm>
            <a:off x="2392363" y="812800"/>
            <a:ext cx="2774950" cy="4008438"/>
          </a:xfrm>
          <a:solidFill>
            <a:srgbClr val="5B9BD5"/>
          </a:solidFill>
          <a:ln w="25402">
            <a:solidFill>
              <a:srgbClr val="41719C"/>
            </a:solidFill>
            <a:prstDash val="solid"/>
          </a:ln>
        </p:spPr>
      </p:sp>
      <p:sp>
        <p:nvSpPr>
          <p:cNvPr id="4" name="Espaço Reservado para Anotações 2"/>
          <p:cNvSpPr txBox="1">
            <a:spLocks noGrp="1"/>
          </p:cNvSpPr>
          <p:nvPr>
            <p:ph type="body" sz="quarter" idx="1"/>
          </p:nvPr>
        </p:nvSpPr>
        <p:spPr/>
        <p:txBody>
          <a:bodyPr/>
          <a:lstStyle/>
          <a:p>
            <a:endParaRPr lang="pt-BR"/>
          </a:p>
        </p:txBody>
      </p:sp>
    </p:spTree>
    <p:extLst>
      <p:ext uri="{BB962C8B-B14F-4D97-AF65-F5344CB8AC3E}">
        <p14:creationId xmlns:p14="http://schemas.microsoft.com/office/powerpoint/2010/main" val="249600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30070CB-2994-8D41-9F13-A9409AD4AB11}"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A8D8B4E-A793-6E4C-BB6A-B333491709DE}" type="slidenum">
              <a:rPr lang="pt-BR" smtClean="0"/>
              <a:t>‹nº›</a:t>
            </a:fld>
            <a:endParaRPr lang="pt-BR"/>
          </a:p>
        </p:txBody>
      </p:sp>
    </p:spTree>
    <p:extLst>
      <p:ext uri="{BB962C8B-B14F-4D97-AF65-F5344CB8AC3E}">
        <p14:creationId xmlns:p14="http://schemas.microsoft.com/office/powerpoint/2010/main" val="137355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30070CB-2994-8D41-9F13-A9409AD4AB11}"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A8D8B4E-A793-6E4C-BB6A-B333491709DE}" type="slidenum">
              <a:rPr lang="pt-BR" smtClean="0"/>
              <a:t>‹nº›</a:t>
            </a:fld>
            <a:endParaRPr lang="pt-BR"/>
          </a:p>
        </p:txBody>
      </p:sp>
    </p:spTree>
    <p:extLst>
      <p:ext uri="{BB962C8B-B14F-4D97-AF65-F5344CB8AC3E}">
        <p14:creationId xmlns:p14="http://schemas.microsoft.com/office/powerpoint/2010/main" val="329671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30070CB-2994-8D41-9F13-A9409AD4AB11}"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A8D8B4E-A793-6E4C-BB6A-B333491709DE}" type="slidenum">
              <a:rPr lang="pt-BR" smtClean="0"/>
              <a:t>‹nº›</a:t>
            </a:fld>
            <a:endParaRPr lang="pt-BR"/>
          </a:p>
        </p:txBody>
      </p:sp>
    </p:spTree>
    <p:extLst>
      <p:ext uri="{BB962C8B-B14F-4D97-AF65-F5344CB8AC3E}">
        <p14:creationId xmlns:p14="http://schemas.microsoft.com/office/powerpoint/2010/main" val="100405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30070CB-2994-8D41-9F13-A9409AD4AB11}"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A8D8B4E-A793-6E4C-BB6A-B333491709DE}" type="slidenum">
              <a:rPr lang="pt-BR" smtClean="0"/>
              <a:t>‹nº›</a:t>
            </a:fld>
            <a:endParaRPr lang="pt-BR"/>
          </a:p>
        </p:txBody>
      </p:sp>
    </p:spTree>
    <p:extLst>
      <p:ext uri="{BB962C8B-B14F-4D97-AF65-F5344CB8AC3E}">
        <p14:creationId xmlns:p14="http://schemas.microsoft.com/office/powerpoint/2010/main" val="362463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530070CB-2994-8D41-9F13-A9409AD4AB11}"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A8D8B4E-A793-6E4C-BB6A-B333491709DE}" type="slidenum">
              <a:rPr lang="pt-BR" smtClean="0"/>
              <a:t>‹nº›</a:t>
            </a:fld>
            <a:endParaRPr lang="pt-BR"/>
          </a:p>
        </p:txBody>
      </p:sp>
    </p:spTree>
    <p:extLst>
      <p:ext uri="{BB962C8B-B14F-4D97-AF65-F5344CB8AC3E}">
        <p14:creationId xmlns:p14="http://schemas.microsoft.com/office/powerpoint/2010/main" val="171706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30070CB-2994-8D41-9F13-A9409AD4AB11}" type="datetimeFigureOut">
              <a:rPr lang="pt-BR" smtClean="0"/>
              <a:t>14/12/2022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A8D8B4E-A793-6E4C-BB6A-B333491709DE}" type="slidenum">
              <a:rPr lang="pt-BR" smtClean="0"/>
              <a:t>‹nº›</a:t>
            </a:fld>
            <a:endParaRPr lang="pt-BR"/>
          </a:p>
        </p:txBody>
      </p:sp>
    </p:spTree>
    <p:extLst>
      <p:ext uri="{BB962C8B-B14F-4D97-AF65-F5344CB8AC3E}">
        <p14:creationId xmlns:p14="http://schemas.microsoft.com/office/powerpoint/2010/main" val="398604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472381" y="3618442"/>
            <a:ext cx="2901255" cy="532218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3471863" y="3618442"/>
            <a:ext cx="2915543" cy="532218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30070CB-2994-8D41-9F13-A9409AD4AB11}" type="datetimeFigureOut">
              <a:rPr lang="pt-BR" smtClean="0"/>
              <a:t>14/12/2022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A8D8B4E-A793-6E4C-BB6A-B333491709DE}" type="slidenum">
              <a:rPr lang="pt-BR" smtClean="0"/>
              <a:t>‹nº›</a:t>
            </a:fld>
            <a:endParaRPr lang="pt-BR"/>
          </a:p>
        </p:txBody>
      </p:sp>
    </p:spTree>
    <p:extLst>
      <p:ext uri="{BB962C8B-B14F-4D97-AF65-F5344CB8AC3E}">
        <p14:creationId xmlns:p14="http://schemas.microsoft.com/office/powerpoint/2010/main" val="50243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30070CB-2994-8D41-9F13-A9409AD4AB11}" type="datetimeFigureOut">
              <a:rPr lang="pt-BR" smtClean="0"/>
              <a:t>14/12/2022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A8D8B4E-A793-6E4C-BB6A-B333491709DE}" type="slidenum">
              <a:rPr lang="pt-BR" smtClean="0"/>
              <a:t>‹nº›</a:t>
            </a:fld>
            <a:endParaRPr lang="pt-BR"/>
          </a:p>
        </p:txBody>
      </p:sp>
    </p:spTree>
    <p:extLst>
      <p:ext uri="{BB962C8B-B14F-4D97-AF65-F5344CB8AC3E}">
        <p14:creationId xmlns:p14="http://schemas.microsoft.com/office/powerpoint/2010/main" val="263176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070CB-2994-8D41-9F13-A9409AD4AB11}" type="datetimeFigureOut">
              <a:rPr lang="pt-BR" smtClean="0"/>
              <a:t>14/12/2022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A8D8B4E-A793-6E4C-BB6A-B333491709DE}" type="slidenum">
              <a:rPr lang="pt-BR" smtClean="0"/>
              <a:t>‹nº›</a:t>
            </a:fld>
            <a:endParaRPr lang="pt-BR"/>
          </a:p>
        </p:txBody>
      </p:sp>
    </p:spTree>
    <p:extLst>
      <p:ext uri="{BB962C8B-B14F-4D97-AF65-F5344CB8AC3E}">
        <p14:creationId xmlns:p14="http://schemas.microsoft.com/office/powerpoint/2010/main" val="188357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Date Placeholder 4"/>
          <p:cNvSpPr>
            <a:spLocks noGrp="1"/>
          </p:cNvSpPr>
          <p:nvPr>
            <p:ph type="dt" sz="half" idx="10"/>
          </p:nvPr>
        </p:nvSpPr>
        <p:spPr/>
        <p:txBody>
          <a:bodyPr/>
          <a:lstStyle/>
          <a:p>
            <a:fld id="{530070CB-2994-8D41-9F13-A9409AD4AB11}" type="datetimeFigureOut">
              <a:rPr lang="pt-BR" smtClean="0"/>
              <a:t>14/12/2022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A8D8B4E-A793-6E4C-BB6A-B333491709DE}" type="slidenum">
              <a:rPr lang="pt-BR" smtClean="0"/>
              <a:t>‹nº›</a:t>
            </a:fld>
            <a:endParaRPr lang="pt-BR"/>
          </a:p>
        </p:txBody>
      </p:sp>
    </p:spTree>
    <p:extLst>
      <p:ext uri="{BB962C8B-B14F-4D97-AF65-F5344CB8AC3E}">
        <p14:creationId xmlns:p14="http://schemas.microsoft.com/office/powerpoint/2010/main" val="74311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Date Placeholder 4"/>
          <p:cNvSpPr>
            <a:spLocks noGrp="1"/>
          </p:cNvSpPr>
          <p:nvPr>
            <p:ph type="dt" sz="half" idx="10"/>
          </p:nvPr>
        </p:nvSpPr>
        <p:spPr/>
        <p:txBody>
          <a:bodyPr/>
          <a:lstStyle/>
          <a:p>
            <a:fld id="{530070CB-2994-8D41-9F13-A9409AD4AB11}" type="datetimeFigureOut">
              <a:rPr lang="pt-BR" smtClean="0"/>
              <a:t>14/12/2022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A8D8B4E-A793-6E4C-BB6A-B333491709DE}" type="slidenum">
              <a:rPr lang="pt-BR" smtClean="0"/>
              <a:t>‹nº›</a:t>
            </a:fld>
            <a:endParaRPr lang="pt-BR"/>
          </a:p>
        </p:txBody>
      </p:sp>
    </p:spTree>
    <p:extLst>
      <p:ext uri="{BB962C8B-B14F-4D97-AF65-F5344CB8AC3E}">
        <p14:creationId xmlns:p14="http://schemas.microsoft.com/office/powerpoint/2010/main" val="174173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30070CB-2994-8D41-9F13-A9409AD4AB11}" type="datetimeFigureOut">
              <a:rPr lang="pt-BR" smtClean="0"/>
              <a:t>14/12/2022</a:t>
            </a:fld>
            <a:endParaRPr lang="pt-B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A8D8B4E-A793-6E4C-BB6A-B333491709DE}" type="slidenum">
              <a:rPr lang="pt-BR" smtClean="0"/>
              <a:t>‹nº›</a:t>
            </a:fld>
            <a:endParaRPr lang="pt-BR"/>
          </a:p>
        </p:txBody>
      </p:sp>
    </p:spTree>
    <p:extLst>
      <p:ext uri="{BB962C8B-B14F-4D97-AF65-F5344CB8AC3E}">
        <p14:creationId xmlns:p14="http://schemas.microsoft.com/office/powerpoint/2010/main" val="14842758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7"/>
          <p:cNvSpPr/>
          <p:nvPr/>
        </p:nvSpPr>
        <p:spPr>
          <a:xfrm>
            <a:off x="152284" y="212396"/>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t-BR" sz="1800" b="0" i="0" u="none" strike="noStrike" kern="1200" cap="none" spc="0" baseline="0" dirty="0" smtClean="0">
                <a:solidFill>
                  <a:srgbClr val="000000"/>
                </a:solidFill>
                <a:uFillTx/>
                <a:latin typeface="Arial" pitchFamily="18"/>
                <a:ea typeface="Microsoft YaHei" pitchFamily="2"/>
                <a:cs typeface="Lucida Sans" pitchFamily="2"/>
              </a:rPr>
              <a:t> </a:t>
            </a:r>
            <a:endParaRPr lang="pt-BR" sz="1800" b="0" i="0" u="none" strike="noStrike" kern="1200" cap="none" spc="0" baseline="0" dirty="0">
              <a:solidFill>
                <a:srgbClr val="000000"/>
              </a:solidFill>
              <a:uFillTx/>
              <a:latin typeface="Arial" pitchFamily="18"/>
              <a:ea typeface="Microsoft YaHei" pitchFamily="2"/>
              <a:cs typeface="Lucida Sans" pitchFamily="2"/>
            </a:endParaRPr>
          </a:p>
        </p:txBody>
      </p:sp>
      <p:sp>
        <p:nvSpPr>
          <p:cNvPr id="3" name="Título 3"/>
          <p:cNvSpPr txBox="1">
            <a:spLocks noGrp="1"/>
          </p:cNvSpPr>
          <p:nvPr>
            <p:ph type="title" idx="4294967295"/>
          </p:nvPr>
        </p:nvSpPr>
        <p:spPr>
          <a:xfrm>
            <a:off x="620639" y="5397840"/>
            <a:ext cx="5914796" cy="1914479"/>
          </a:xfrm>
        </p:spPr>
        <p:txBody>
          <a:bodyPr/>
          <a:lstStyle/>
          <a:p>
            <a:pPr lvl="0"/>
            <a:r>
              <a:rPr lang="pt-BR"/>
              <a:t>DOCUMENTAÇÃO PEDAGÓGICA</a:t>
            </a:r>
          </a:p>
        </p:txBody>
      </p:sp>
      <p:sp>
        <p:nvSpPr>
          <p:cNvPr id="4" name="CaixaDeTexto 4"/>
          <p:cNvSpPr/>
          <p:nvPr/>
        </p:nvSpPr>
        <p:spPr>
          <a:xfrm>
            <a:off x="1567437" y="6736677"/>
            <a:ext cx="3395880" cy="51695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800" b="0" i="0" u="none" strike="noStrike" kern="1200" cap="none" spc="0" baseline="0">
                <a:solidFill>
                  <a:srgbClr val="000000"/>
                </a:solidFill>
                <a:uFillTx/>
                <a:latin typeface="Calibri" pitchFamily="18"/>
                <a:ea typeface="Microsoft YaHei" pitchFamily="2"/>
                <a:cs typeface="Lucida Sans" pitchFamily="2"/>
              </a:rPr>
              <a:t> BERÇÁRIO I</a:t>
            </a:r>
          </a:p>
        </p:txBody>
      </p:sp>
      <p:sp>
        <p:nvSpPr>
          <p:cNvPr id="5" name="CaixaDeTexto 5"/>
          <p:cNvSpPr/>
          <p:nvPr/>
        </p:nvSpPr>
        <p:spPr>
          <a:xfrm>
            <a:off x="2034000" y="7312676"/>
            <a:ext cx="2462762" cy="30221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50" kern="0" dirty="0">
                <a:solidFill>
                  <a:srgbClr val="000000"/>
                </a:solidFill>
                <a:latin typeface="Calibri" pitchFamily="18"/>
                <a:ea typeface="Microsoft YaHei" pitchFamily="2"/>
                <a:cs typeface="Lucida Sans" pitchFamily="2"/>
              </a:rPr>
              <a:t>4 Bimestre</a:t>
            </a:r>
            <a:endParaRPr lang="pt-BR" sz="1350" b="0" i="0" u="none" strike="noStrike" kern="1200" cap="none" spc="0" baseline="0" dirty="0">
              <a:solidFill>
                <a:srgbClr val="000000"/>
              </a:solidFill>
              <a:uFillTx/>
              <a:latin typeface="Calibri" pitchFamily="18"/>
              <a:ea typeface="Microsoft YaHei" pitchFamily="2"/>
              <a:cs typeface="Lucida Sans" pitchFamily="2"/>
            </a:endParaRPr>
          </a:p>
        </p:txBody>
      </p:sp>
      <p:pic>
        <p:nvPicPr>
          <p:cNvPr id="6" name="Imagem 6"/>
          <p:cNvPicPr>
            <a:picLocks noChangeAspect="1"/>
          </p:cNvPicPr>
          <p:nvPr/>
        </p:nvPicPr>
        <p:blipFill>
          <a:blip r:embed="rId3">
            <a:lum/>
            <a:alphaModFix/>
          </a:blip>
          <a:srcRect/>
          <a:stretch>
            <a:fillRect/>
          </a:stretch>
        </p:blipFill>
        <p:spPr>
          <a:xfrm>
            <a:off x="1226155" y="2327038"/>
            <a:ext cx="4078800" cy="3044156"/>
          </a:xfrm>
          <a:prstGeom prst="rect">
            <a:avLst/>
          </a:prstGeom>
          <a:noFill/>
          <a:ln cap="flat">
            <a:noFill/>
          </a:ln>
        </p:spPr>
      </p:pic>
    </p:spTree>
    <p:extLst>
      <p:ext uri="{BB962C8B-B14F-4D97-AF65-F5344CB8AC3E}">
        <p14:creationId xmlns:p14="http://schemas.microsoft.com/office/powerpoint/2010/main" val="2548585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2"/>
          <p:cNvSpPr/>
          <p:nvPr/>
        </p:nvSpPr>
        <p:spPr>
          <a:xfrm>
            <a:off x="149403" y="146961"/>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CaixaDeTexto 7"/>
          <p:cNvSpPr/>
          <p:nvPr/>
        </p:nvSpPr>
        <p:spPr>
          <a:xfrm>
            <a:off x="4488122" y="306717"/>
            <a:ext cx="2211119" cy="30221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lvl="0">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11/10/2022</a:t>
            </a: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6" name="Retângulo 5"/>
          <p:cNvSpPr/>
          <p:nvPr/>
        </p:nvSpPr>
        <p:spPr>
          <a:xfrm>
            <a:off x="1543650" y="925198"/>
            <a:ext cx="3736857" cy="584775"/>
          </a:xfrm>
          <a:prstGeom prst="rect">
            <a:avLst/>
          </a:prstGeom>
        </p:spPr>
        <p:txBody>
          <a:bodyPr wrap="none">
            <a:spAutoFit/>
          </a:bodyPr>
          <a:lstStyle/>
          <a:p>
            <a:pPr algn="ctr"/>
            <a:r>
              <a:rPr lang="pt-BR" sz="3200" b="1" dirty="0"/>
              <a:t>A BANDA DOS BEBÊS</a:t>
            </a:r>
          </a:p>
        </p:txBody>
      </p:sp>
      <p:sp>
        <p:nvSpPr>
          <p:cNvPr id="10" name="Retângulo 9"/>
          <p:cNvSpPr/>
          <p:nvPr/>
        </p:nvSpPr>
        <p:spPr>
          <a:xfrm>
            <a:off x="263508" y="7001528"/>
            <a:ext cx="6321627" cy="2585323"/>
          </a:xfrm>
          <a:prstGeom prst="rect">
            <a:avLst/>
          </a:prstGeom>
        </p:spPr>
        <p:txBody>
          <a:bodyPr wrap="square">
            <a:spAutoFit/>
          </a:bodyPr>
          <a:lstStyle/>
          <a:p>
            <a:pPr algn="just"/>
            <a:r>
              <a:rPr lang="pt-BR" dirty="0"/>
              <a:t> </a:t>
            </a:r>
            <a:r>
              <a:rPr lang="pt-BR" sz="1600" dirty="0" smtClean="0"/>
              <a:t>M.Q, Ao ver os instrumentos, engatinhou, sentou </a:t>
            </a:r>
            <a:r>
              <a:rPr lang="pt-BR" sz="1600" dirty="0"/>
              <a:t>pegou o </a:t>
            </a:r>
            <a:r>
              <a:rPr lang="pt-BR" sz="1600" dirty="0" smtClean="0"/>
              <a:t>pandeiro, passou a mão nos pratos da </a:t>
            </a:r>
            <a:r>
              <a:rPr lang="pt-BR" sz="1600" dirty="0" err="1" smtClean="0"/>
              <a:t>platinelas</a:t>
            </a:r>
            <a:r>
              <a:rPr lang="pt-BR" sz="1600" dirty="0" smtClean="0"/>
              <a:t> (pandeiro), </a:t>
            </a:r>
            <a:r>
              <a:rPr lang="pt-BR" sz="1600" dirty="0" smtClean="0"/>
              <a:t>logo começou </a:t>
            </a:r>
            <a:r>
              <a:rPr lang="pt-BR" sz="1600" dirty="0"/>
              <a:t>a </a:t>
            </a:r>
            <a:r>
              <a:rPr lang="pt-BR" sz="1600" dirty="0" smtClean="0"/>
              <a:t>balançar de um lado para outro, conforme o pandeiro fazia barulho M.Q caia na gargalhada. </a:t>
            </a:r>
          </a:p>
          <a:p>
            <a:pPr algn="just"/>
            <a:endParaRPr lang="pt-BR" sz="1600" dirty="0" smtClean="0"/>
          </a:p>
          <a:p>
            <a:pPr algn="just"/>
            <a:r>
              <a:rPr lang="pt-BR" sz="1600" dirty="0" err="1" smtClean="0"/>
              <a:t>J.Q</a:t>
            </a:r>
            <a:r>
              <a:rPr lang="pt-BR" sz="1600" dirty="0" smtClean="0"/>
              <a:t>, </a:t>
            </a:r>
            <a:r>
              <a:rPr lang="pt-BR" sz="1600" dirty="0"/>
              <a:t>no primeiro momento, </a:t>
            </a:r>
            <a:r>
              <a:rPr lang="pt-BR" sz="1600" dirty="0" smtClean="0"/>
              <a:t>engatinhou, sentou, observou os colegas pegando os instrumentos. Após pegou </a:t>
            </a:r>
            <a:r>
              <a:rPr lang="pt-BR" sz="1600" dirty="0"/>
              <a:t>o </a:t>
            </a:r>
            <a:r>
              <a:rPr lang="pt-BR" sz="1600" dirty="0" smtClean="0"/>
              <a:t>chocalho, e começou a balançar de um lado para outro, conforme fazia barulho ria para </a:t>
            </a:r>
            <a:r>
              <a:rPr lang="pt-BR" sz="1600" dirty="0" err="1" smtClean="0"/>
              <a:t>berçarista</a:t>
            </a:r>
            <a:r>
              <a:rPr lang="pt-BR" sz="1600" dirty="0" smtClean="0"/>
              <a:t>.</a:t>
            </a:r>
          </a:p>
          <a:p>
            <a:pPr algn="just"/>
            <a:endParaRPr lang="pt-BR" sz="1600" dirty="0"/>
          </a:p>
          <a:p>
            <a:pPr algn="just"/>
            <a:r>
              <a:rPr lang="pt-BR" sz="1600" dirty="0" smtClean="0"/>
              <a:t> </a:t>
            </a:r>
          </a:p>
        </p:txBody>
      </p:sp>
      <p:pic>
        <p:nvPicPr>
          <p:cNvPr id="9" name="Imagem 8">
            <a:extLst>
              <a:ext uri="{FF2B5EF4-FFF2-40B4-BE49-F238E27FC236}">
                <a16:creationId xmlns="" xmlns:a16="http://schemas.microsoft.com/office/drawing/2014/main" id="{60EAD4D7-D0E8-405D-A080-71193B2E03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695" y="1603828"/>
            <a:ext cx="2949503" cy="5246112"/>
          </a:xfrm>
          <a:prstGeom prst="rect">
            <a:avLst/>
          </a:prstGeom>
        </p:spPr>
      </p:pic>
    </p:spTree>
    <p:extLst>
      <p:ext uri="{BB962C8B-B14F-4D97-AF65-F5344CB8AC3E}">
        <p14:creationId xmlns:p14="http://schemas.microsoft.com/office/powerpoint/2010/main" val="2134509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2"/>
          <p:cNvSpPr/>
          <p:nvPr/>
        </p:nvSpPr>
        <p:spPr>
          <a:xfrm>
            <a:off x="127745" y="0"/>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CaixaDeTexto 7"/>
          <p:cNvSpPr/>
          <p:nvPr/>
        </p:nvSpPr>
        <p:spPr>
          <a:xfrm>
            <a:off x="4488122" y="306717"/>
            <a:ext cx="2211119" cy="30221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lvl="0">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11/10/2022</a:t>
            </a: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4" name="Retângulo 3"/>
          <p:cNvSpPr/>
          <p:nvPr/>
        </p:nvSpPr>
        <p:spPr>
          <a:xfrm>
            <a:off x="331302" y="6058247"/>
            <a:ext cx="6142723" cy="3139321"/>
          </a:xfrm>
          <a:prstGeom prst="rect">
            <a:avLst/>
          </a:prstGeom>
        </p:spPr>
        <p:txBody>
          <a:bodyPr wrap="square">
            <a:spAutoFit/>
          </a:bodyPr>
          <a:lstStyle/>
          <a:p>
            <a:pPr algn="just"/>
            <a:r>
              <a:rPr lang="pt-BR" dirty="0"/>
              <a:t>A.L, </a:t>
            </a:r>
            <a:r>
              <a:rPr lang="pt-BR" dirty="0" smtClean="0"/>
              <a:t>engatinhou até onde estava dispostos os instrumentos, sentou, pegou um pandeiro, olhou, virou de um lado para outro, ao ver que mexia fazia barulho, logo começou a balançar</a:t>
            </a:r>
            <a:endParaRPr lang="pt-BR" dirty="0"/>
          </a:p>
          <a:p>
            <a:pPr algn="just"/>
            <a:endParaRPr lang="pt-BR" dirty="0" smtClean="0"/>
          </a:p>
          <a:p>
            <a:pPr algn="just"/>
            <a:r>
              <a:rPr lang="pt-BR" dirty="0" err="1" smtClean="0"/>
              <a:t>M.M</a:t>
            </a:r>
            <a:r>
              <a:rPr lang="pt-BR" dirty="0" smtClean="0"/>
              <a:t>, ao escutar a música andou até o espelho e começou a dançar e enquanto observava seu movimentos dava risada. Após caminhou até onde estavam os instrumentos pegou um chocalho para cada mão, começou a andar pela sala balançando de um lado para outro.</a:t>
            </a:r>
            <a:endParaRPr lang="pt-BR" dirty="0"/>
          </a:p>
          <a:p>
            <a:pPr algn="just"/>
            <a:endParaRPr lang="pt-BR" dirty="0"/>
          </a:p>
          <a:p>
            <a:pPr algn="just"/>
            <a:endParaRPr lang="pt-BR" dirty="0"/>
          </a:p>
        </p:txBody>
      </p:sp>
      <p:sp>
        <p:nvSpPr>
          <p:cNvPr id="6" name="Retângulo 5"/>
          <p:cNvSpPr/>
          <p:nvPr/>
        </p:nvSpPr>
        <p:spPr>
          <a:xfrm>
            <a:off x="1508937" y="1207460"/>
            <a:ext cx="3736857" cy="1077218"/>
          </a:xfrm>
          <a:prstGeom prst="rect">
            <a:avLst/>
          </a:prstGeom>
        </p:spPr>
        <p:txBody>
          <a:bodyPr wrap="none">
            <a:spAutoFit/>
          </a:bodyPr>
          <a:lstStyle/>
          <a:p>
            <a:pPr algn="ctr"/>
            <a:r>
              <a:rPr lang="pt-BR" sz="3200" b="1" dirty="0"/>
              <a:t>A BANDA DOS BEBÊS</a:t>
            </a:r>
          </a:p>
          <a:p>
            <a:pPr algn="ctr"/>
            <a:endParaRPr lang="pt-BR" sz="3200" b="1" dirty="0"/>
          </a:p>
        </p:txBody>
      </p:sp>
      <p:sp>
        <p:nvSpPr>
          <p:cNvPr id="10" name="Retângulo 9"/>
          <p:cNvSpPr/>
          <p:nvPr/>
        </p:nvSpPr>
        <p:spPr>
          <a:xfrm>
            <a:off x="2898235" y="6473746"/>
            <a:ext cx="3644993" cy="369332"/>
          </a:xfrm>
          <a:prstGeom prst="rect">
            <a:avLst/>
          </a:prstGeom>
        </p:spPr>
        <p:txBody>
          <a:bodyPr wrap="square">
            <a:spAutoFit/>
          </a:bodyPr>
          <a:lstStyle/>
          <a:p>
            <a:pPr algn="just"/>
            <a:endParaRPr lang="pt-BR" dirty="0"/>
          </a:p>
        </p:txBody>
      </p:sp>
      <p:pic>
        <p:nvPicPr>
          <p:cNvPr id="9" name="Imagem 8">
            <a:extLst>
              <a:ext uri="{FF2B5EF4-FFF2-40B4-BE49-F238E27FC236}">
                <a16:creationId xmlns="" xmlns:a16="http://schemas.microsoft.com/office/drawing/2014/main" id="{A34E0120-A121-4054-8686-E09B157A3C0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43385"/>
          <a:stretch/>
        </p:blipFill>
        <p:spPr>
          <a:xfrm>
            <a:off x="1387568" y="1825463"/>
            <a:ext cx="3858226" cy="3885174"/>
          </a:xfrm>
          <a:prstGeom prst="rect">
            <a:avLst/>
          </a:prstGeom>
        </p:spPr>
      </p:pic>
    </p:spTree>
    <p:extLst>
      <p:ext uri="{BB962C8B-B14F-4D97-AF65-F5344CB8AC3E}">
        <p14:creationId xmlns:p14="http://schemas.microsoft.com/office/powerpoint/2010/main" val="2034317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2"/>
          <p:cNvSpPr/>
          <p:nvPr/>
        </p:nvSpPr>
        <p:spPr>
          <a:xfrm>
            <a:off x="137160" y="137160"/>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CaixaDeTexto 7"/>
          <p:cNvSpPr/>
          <p:nvPr/>
        </p:nvSpPr>
        <p:spPr>
          <a:xfrm>
            <a:off x="4488122" y="306717"/>
            <a:ext cx="2211119" cy="5135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11/10/2022</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350" b="1" i="0" u="none" strike="noStrike" kern="1200" cap="none" spc="0" baseline="0" dirty="0">
              <a:solidFill>
                <a:srgbClr val="000000"/>
              </a:solidFill>
              <a:uFillTx/>
              <a:latin typeface="Calibri" pitchFamily="18"/>
              <a:ea typeface="Microsoft YaHei" pitchFamily="2"/>
              <a:cs typeface="Lucida Sans" pitchFamily="2"/>
            </a:endParaRP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7" name="CaixaDeTexto 7"/>
          <p:cNvSpPr txBox="1"/>
          <p:nvPr/>
        </p:nvSpPr>
        <p:spPr>
          <a:xfrm>
            <a:off x="596289" y="6610901"/>
            <a:ext cx="5612751" cy="36933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000000"/>
                </a:solidFill>
                <a:uFillTx/>
                <a:latin typeface="Calibri"/>
              </a:rPr>
              <a:t>.</a:t>
            </a:r>
          </a:p>
        </p:txBody>
      </p:sp>
      <p:sp>
        <p:nvSpPr>
          <p:cNvPr id="4" name="Retângulo 3"/>
          <p:cNvSpPr/>
          <p:nvPr/>
        </p:nvSpPr>
        <p:spPr>
          <a:xfrm>
            <a:off x="3047172" y="2372077"/>
            <a:ext cx="3400847" cy="6740307"/>
          </a:xfrm>
          <a:prstGeom prst="rect">
            <a:avLst/>
          </a:prstGeom>
        </p:spPr>
        <p:txBody>
          <a:bodyPr wrap="square">
            <a:spAutoFit/>
          </a:bodyPr>
          <a:lstStyle/>
          <a:p>
            <a:pPr algn="just"/>
            <a:r>
              <a:rPr lang="pt-BR" dirty="0"/>
              <a:t>   J.S Julia participou da atividade sentada com um apoio, foi entregue a ela um chocalho, ela procurava da onde estava vindo o som da </a:t>
            </a:r>
            <a:r>
              <a:rPr lang="pt-BR" dirty="0" smtClean="0"/>
              <a:t>música </a:t>
            </a:r>
            <a:r>
              <a:rPr lang="pt-BR" dirty="0"/>
              <a:t>, pegou o chocalho e balançou e colocou o mesmo na boca, sempre olhando para berçarista .</a:t>
            </a:r>
          </a:p>
          <a:p>
            <a:pPr algn="just"/>
            <a:endParaRPr lang="pt-BR" dirty="0"/>
          </a:p>
          <a:p>
            <a:pPr algn="just"/>
            <a:endParaRPr lang="pt-BR" dirty="0"/>
          </a:p>
          <a:p>
            <a:pPr algn="just"/>
            <a:endParaRPr lang="pt-BR" dirty="0"/>
          </a:p>
          <a:p>
            <a:pPr algn="just"/>
            <a:endParaRPr lang="pt-BR" dirty="0"/>
          </a:p>
          <a:p>
            <a:pPr algn="just"/>
            <a:endParaRPr lang="pt-BR" dirty="0"/>
          </a:p>
          <a:p>
            <a:pPr algn="just"/>
            <a:endParaRPr lang="pt-BR" dirty="0"/>
          </a:p>
          <a:p>
            <a:pPr algn="just"/>
            <a:endParaRPr lang="pt-BR" dirty="0"/>
          </a:p>
          <a:p>
            <a:pPr algn="just"/>
            <a:r>
              <a:rPr lang="pt-BR" dirty="0"/>
              <a:t>    F.S, quando viu a atividade exposto em sala, andou até a mesma e começou a pegar os instrumentos primeiro pegou o pandeiro olhou, balançou e logo soltou em seguida pegou o chocalho dessa vez pegou sorriu, chocalhou levou até a boca sorrindo para berçarista. </a:t>
            </a:r>
          </a:p>
        </p:txBody>
      </p:sp>
      <p:sp>
        <p:nvSpPr>
          <p:cNvPr id="6" name="Retângulo 5"/>
          <p:cNvSpPr/>
          <p:nvPr/>
        </p:nvSpPr>
        <p:spPr>
          <a:xfrm>
            <a:off x="1508937" y="1207460"/>
            <a:ext cx="3736857" cy="584775"/>
          </a:xfrm>
          <a:prstGeom prst="rect">
            <a:avLst/>
          </a:prstGeom>
        </p:spPr>
        <p:txBody>
          <a:bodyPr wrap="none">
            <a:spAutoFit/>
          </a:bodyPr>
          <a:lstStyle/>
          <a:p>
            <a:pPr algn="ctr"/>
            <a:r>
              <a:rPr lang="pt-BR" sz="3200" b="1" dirty="0"/>
              <a:t>A BANDA DOS BEBÊS</a:t>
            </a:r>
          </a:p>
        </p:txBody>
      </p:sp>
      <p:pic>
        <p:nvPicPr>
          <p:cNvPr id="11" name="Imagem 10">
            <a:extLst>
              <a:ext uri="{FF2B5EF4-FFF2-40B4-BE49-F238E27FC236}">
                <a16:creationId xmlns="" xmlns:a16="http://schemas.microsoft.com/office/drawing/2014/main" id="{0588FFFB-60F9-4B0C-B7F9-94A05C347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380" y="2583096"/>
            <a:ext cx="2734792" cy="5700812"/>
          </a:xfrm>
          <a:prstGeom prst="rect">
            <a:avLst/>
          </a:prstGeom>
        </p:spPr>
      </p:pic>
    </p:spTree>
    <p:extLst>
      <p:ext uri="{BB962C8B-B14F-4D97-AF65-F5344CB8AC3E}">
        <p14:creationId xmlns:p14="http://schemas.microsoft.com/office/powerpoint/2010/main" val="870755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12"/>
          <p:cNvSpPr/>
          <p:nvPr/>
        </p:nvSpPr>
        <p:spPr>
          <a:xfrm>
            <a:off x="158759" y="157260"/>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p:txBody>
      </p:sp>
      <p:sp>
        <p:nvSpPr>
          <p:cNvPr id="3" name="CaixaDeTexto 7"/>
          <p:cNvSpPr/>
          <p:nvPr/>
        </p:nvSpPr>
        <p:spPr>
          <a:xfrm>
            <a:off x="4488122" y="306717"/>
            <a:ext cx="2211119" cy="72489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lvl="0">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11/10/2022</a:t>
            </a:r>
          </a:p>
          <a:p>
            <a:pPr>
              <a:defRPr sz="1800" b="0" i="0" u="none" strike="noStrike" kern="0" cap="none" spc="0" baseline="0">
                <a:solidFill>
                  <a:srgbClr val="000000"/>
                </a:solidFill>
                <a:uFillTx/>
              </a:defRPr>
            </a:pPr>
            <a:endParaRPr lang="pt-BR" sz="1350" b="1" dirty="0">
              <a:solidFill>
                <a:srgbClr val="000000"/>
              </a:solidFill>
              <a:latin typeface="Calibri"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350" b="1" i="0" u="none" strike="noStrike" kern="1200" cap="none" spc="0" baseline="0" dirty="0">
              <a:solidFill>
                <a:srgbClr val="000000"/>
              </a:solidFill>
              <a:uFillTx/>
              <a:latin typeface="Calibri" pitchFamily="18"/>
              <a:ea typeface="Microsoft YaHei" pitchFamily="2"/>
              <a:cs typeface="Lucida Sans" pitchFamily="2"/>
            </a:endParaRP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4" name="CaixaDeTexto 3"/>
          <p:cNvSpPr txBox="1"/>
          <p:nvPr/>
        </p:nvSpPr>
        <p:spPr>
          <a:xfrm>
            <a:off x="271808" y="915153"/>
            <a:ext cx="6261711" cy="584775"/>
          </a:xfrm>
          <a:prstGeom prst="rect">
            <a:avLst/>
          </a:prstGeom>
          <a:noFill/>
        </p:spPr>
        <p:txBody>
          <a:bodyPr wrap="square" rtlCol="0">
            <a:spAutoFit/>
          </a:bodyPr>
          <a:lstStyle/>
          <a:p>
            <a:pPr algn="ctr"/>
            <a:r>
              <a:rPr lang="pt-BR" sz="3200" b="1" dirty="0"/>
              <a:t>A BANDA DOS BEBÊS</a:t>
            </a:r>
          </a:p>
        </p:txBody>
      </p:sp>
      <p:sp>
        <p:nvSpPr>
          <p:cNvPr id="2" name="CaixaDeTexto 1"/>
          <p:cNvSpPr txBox="1"/>
          <p:nvPr/>
        </p:nvSpPr>
        <p:spPr>
          <a:xfrm>
            <a:off x="627302" y="7586960"/>
            <a:ext cx="5612751" cy="1477328"/>
          </a:xfrm>
          <a:prstGeom prst="rect">
            <a:avLst/>
          </a:prstGeom>
          <a:noFill/>
        </p:spPr>
        <p:txBody>
          <a:bodyPr wrap="square" rtlCol="0">
            <a:spAutoFit/>
          </a:bodyPr>
          <a:lstStyle/>
          <a:p>
            <a:pPr algn="just"/>
            <a:r>
              <a:rPr lang="pt-BR" dirty="0" smtClean="0"/>
              <a:t>T. T, ao ouvir a música começou a balançar o corpo de um lado para outro “dançando”, em seguida engatinhou </a:t>
            </a:r>
            <a:r>
              <a:rPr lang="pt-BR" dirty="0"/>
              <a:t>em direção aos </a:t>
            </a:r>
            <a:r>
              <a:rPr lang="pt-BR" dirty="0" smtClean="0"/>
              <a:t>instrumentos pegou um chocalho, levou a boca, virou de um lado para outro, enquanto chacoalhava dava risada para </a:t>
            </a:r>
            <a:r>
              <a:rPr lang="pt-BR" dirty="0" err="1" smtClean="0"/>
              <a:t>berçarista</a:t>
            </a:r>
            <a:r>
              <a:rPr lang="pt-BR" dirty="0" smtClean="0"/>
              <a:t>.</a:t>
            </a:r>
          </a:p>
        </p:txBody>
      </p:sp>
      <p:pic>
        <p:nvPicPr>
          <p:cNvPr id="9" name="Imagem 8">
            <a:extLst>
              <a:ext uri="{FF2B5EF4-FFF2-40B4-BE49-F238E27FC236}">
                <a16:creationId xmlns="" xmlns:a16="http://schemas.microsoft.com/office/drawing/2014/main" id="{783D3953-0C05-4D47-B566-323448746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9067" y="2002054"/>
            <a:ext cx="3989219" cy="4781087"/>
          </a:xfrm>
          <a:prstGeom prst="rect">
            <a:avLst/>
          </a:prstGeom>
        </p:spPr>
      </p:pic>
    </p:spTree>
    <p:extLst>
      <p:ext uri="{BB962C8B-B14F-4D97-AF65-F5344CB8AC3E}">
        <p14:creationId xmlns:p14="http://schemas.microsoft.com/office/powerpoint/2010/main" val="3053062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2"/>
          <p:cNvSpPr/>
          <p:nvPr/>
        </p:nvSpPr>
        <p:spPr>
          <a:xfrm>
            <a:off x="127745" y="215869"/>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p:txBody>
      </p:sp>
      <p:sp>
        <p:nvSpPr>
          <p:cNvPr id="3" name="CaixaDeTexto 7"/>
          <p:cNvSpPr/>
          <p:nvPr/>
        </p:nvSpPr>
        <p:spPr>
          <a:xfrm>
            <a:off x="4488122" y="306717"/>
            <a:ext cx="2211119" cy="30221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04/11/2022</a:t>
            </a:r>
            <a:endParaRPr lang="pt-BR" sz="1350" b="1" i="0" u="none" strike="noStrike" kern="1200" cap="none" spc="0" baseline="0" dirty="0">
              <a:solidFill>
                <a:srgbClr val="000000"/>
              </a:solidFill>
              <a:uFillTx/>
              <a:latin typeface="Calibri" pitchFamily="18"/>
              <a:ea typeface="Microsoft YaHei" pitchFamily="2"/>
              <a:cs typeface="Lucida Sans" pitchFamily="2"/>
            </a:endParaRP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4" name="Retângulo 3"/>
          <p:cNvSpPr/>
          <p:nvPr/>
        </p:nvSpPr>
        <p:spPr>
          <a:xfrm>
            <a:off x="2953909" y="2458408"/>
            <a:ext cx="3400847" cy="646331"/>
          </a:xfrm>
          <a:prstGeom prst="rect">
            <a:avLst/>
          </a:prstGeom>
        </p:spPr>
        <p:txBody>
          <a:bodyPr wrap="square">
            <a:spAutoFit/>
          </a:bodyPr>
          <a:lstStyle/>
          <a:p>
            <a:pPr algn="just"/>
            <a:endParaRPr lang="pt-BR" dirty="0"/>
          </a:p>
          <a:p>
            <a:pPr algn="just"/>
            <a:endParaRPr lang="pt-BR" dirty="0"/>
          </a:p>
        </p:txBody>
      </p:sp>
      <p:sp>
        <p:nvSpPr>
          <p:cNvPr id="6" name="Retângulo 5"/>
          <p:cNvSpPr/>
          <p:nvPr/>
        </p:nvSpPr>
        <p:spPr>
          <a:xfrm>
            <a:off x="2284472" y="1207460"/>
            <a:ext cx="2185791" cy="1077218"/>
          </a:xfrm>
          <a:prstGeom prst="rect">
            <a:avLst/>
          </a:prstGeom>
        </p:spPr>
        <p:txBody>
          <a:bodyPr wrap="none">
            <a:spAutoFit/>
          </a:bodyPr>
          <a:lstStyle/>
          <a:p>
            <a:pPr algn="ctr"/>
            <a:r>
              <a:rPr lang="pt-BR" sz="3200" b="1" dirty="0"/>
              <a:t>TAMBORES </a:t>
            </a:r>
          </a:p>
          <a:p>
            <a:pPr algn="ctr"/>
            <a:endParaRPr lang="pt-BR" sz="3200" b="1" dirty="0"/>
          </a:p>
        </p:txBody>
      </p:sp>
      <p:pic>
        <p:nvPicPr>
          <p:cNvPr id="14" name="Imagem 13">
            <a:extLst>
              <a:ext uri="{FF2B5EF4-FFF2-40B4-BE49-F238E27FC236}">
                <a16:creationId xmlns="" xmlns:a16="http://schemas.microsoft.com/office/drawing/2014/main" id="{07D11DDD-EF83-4484-B8BC-4418143E63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74" y="1948536"/>
            <a:ext cx="5279366" cy="3749175"/>
          </a:xfrm>
          <a:prstGeom prst="rect">
            <a:avLst/>
          </a:prstGeom>
        </p:spPr>
      </p:pic>
      <p:sp>
        <p:nvSpPr>
          <p:cNvPr id="9" name="CaixaDeTexto 8"/>
          <p:cNvSpPr txBox="1"/>
          <p:nvPr/>
        </p:nvSpPr>
        <p:spPr>
          <a:xfrm>
            <a:off x="768964" y="6348617"/>
            <a:ext cx="5440076" cy="1200329"/>
          </a:xfrm>
          <a:prstGeom prst="rect">
            <a:avLst/>
          </a:prstGeom>
          <a:noFill/>
        </p:spPr>
        <p:txBody>
          <a:bodyPr wrap="square" rtlCol="0">
            <a:spAutoFit/>
          </a:bodyPr>
          <a:lstStyle/>
          <a:p>
            <a:pPr algn="just"/>
            <a:r>
              <a:rPr lang="pt-BR" dirty="0" smtClean="0"/>
              <a:t>	O intelecto e o afeto caminham juntos, a música é uma linguagem que através de frases, ritmos e palavras cantadas, pode promover o avanço do pensar e a afetividade ao mesmo tempo.</a:t>
            </a:r>
            <a:endParaRPr lang="pt-BR" dirty="0"/>
          </a:p>
        </p:txBody>
      </p:sp>
    </p:spTree>
    <p:extLst>
      <p:ext uri="{BB962C8B-B14F-4D97-AF65-F5344CB8AC3E}">
        <p14:creationId xmlns:p14="http://schemas.microsoft.com/office/powerpoint/2010/main" val="4048214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2"/>
          <p:cNvSpPr/>
          <p:nvPr/>
        </p:nvSpPr>
        <p:spPr>
          <a:xfrm>
            <a:off x="127745" y="215869"/>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p:txBody>
      </p:sp>
      <p:sp>
        <p:nvSpPr>
          <p:cNvPr id="3" name="CaixaDeTexto 7"/>
          <p:cNvSpPr/>
          <p:nvPr/>
        </p:nvSpPr>
        <p:spPr>
          <a:xfrm>
            <a:off x="4488122" y="306717"/>
            <a:ext cx="2211119" cy="30221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lvl="0">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04/11/2022</a:t>
            </a:r>
            <a:endParaRPr lang="pt-BR" sz="1350" b="1" i="0" u="none" strike="noStrike" kern="1200" cap="none" spc="0" baseline="0" dirty="0">
              <a:solidFill>
                <a:srgbClr val="000000"/>
              </a:solidFill>
              <a:uFillTx/>
              <a:latin typeface="Calibri" pitchFamily="18"/>
              <a:ea typeface="Microsoft YaHei" pitchFamily="2"/>
              <a:cs typeface="Lucida Sans" pitchFamily="2"/>
            </a:endParaRP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4" name="Retângulo 3"/>
          <p:cNvSpPr/>
          <p:nvPr/>
        </p:nvSpPr>
        <p:spPr>
          <a:xfrm>
            <a:off x="2918357" y="2016124"/>
            <a:ext cx="3537308" cy="2585323"/>
          </a:xfrm>
          <a:prstGeom prst="rect">
            <a:avLst/>
          </a:prstGeom>
        </p:spPr>
        <p:txBody>
          <a:bodyPr wrap="square">
            <a:spAutoFit/>
          </a:bodyPr>
          <a:lstStyle/>
          <a:p>
            <a:pPr algn="just"/>
            <a:r>
              <a:rPr lang="pt-BR" dirty="0"/>
              <a:t>A</a:t>
            </a:r>
            <a:r>
              <a:rPr lang="pt-BR" dirty="0" smtClean="0"/>
              <a:t>o ouvir a música, J.S</a:t>
            </a:r>
            <a:r>
              <a:rPr lang="pt-BR" dirty="0"/>
              <a:t> </a:t>
            </a:r>
            <a:r>
              <a:rPr lang="pt-BR" dirty="0" smtClean="0"/>
              <a:t>começou a sorrir para a </a:t>
            </a:r>
            <a:r>
              <a:rPr lang="pt-BR" dirty="0" err="1" smtClean="0"/>
              <a:t>berçarista</a:t>
            </a:r>
            <a:r>
              <a:rPr lang="pt-BR" dirty="0" smtClean="0"/>
              <a:t>, após oferecemos alguns instrumentos como tambor e uma colher de pau. No primeiro momento pegou </a:t>
            </a:r>
            <a:r>
              <a:rPr lang="pt-BR" dirty="0"/>
              <a:t>o tambor, </a:t>
            </a:r>
            <a:r>
              <a:rPr lang="pt-BR" dirty="0" smtClean="0"/>
              <a:t>olhou, bateu na tampa e sorriu </a:t>
            </a:r>
            <a:r>
              <a:rPr lang="pt-BR" dirty="0"/>
              <a:t>em seguida pegou a colher de pau, olhou virou de um lado para o outro levou até a </a:t>
            </a:r>
            <a:r>
              <a:rPr lang="pt-BR" dirty="0" smtClean="0"/>
              <a:t>boca.</a:t>
            </a:r>
            <a:endParaRPr lang="pt-BR" dirty="0"/>
          </a:p>
        </p:txBody>
      </p:sp>
      <p:sp>
        <p:nvSpPr>
          <p:cNvPr id="6" name="Retângulo 5"/>
          <p:cNvSpPr/>
          <p:nvPr/>
        </p:nvSpPr>
        <p:spPr>
          <a:xfrm>
            <a:off x="2330960" y="1207460"/>
            <a:ext cx="2092817" cy="584775"/>
          </a:xfrm>
          <a:prstGeom prst="rect">
            <a:avLst/>
          </a:prstGeom>
        </p:spPr>
        <p:txBody>
          <a:bodyPr wrap="none">
            <a:spAutoFit/>
          </a:bodyPr>
          <a:lstStyle/>
          <a:p>
            <a:pPr algn="ctr"/>
            <a:r>
              <a:rPr lang="pt-BR" sz="3200" b="1" dirty="0"/>
              <a:t>TAMBORES</a:t>
            </a:r>
          </a:p>
        </p:txBody>
      </p:sp>
      <p:sp>
        <p:nvSpPr>
          <p:cNvPr id="10" name="Retângulo 9"/>
          <p:cNvSpPr/>
          <p:nvPr/>
        </p:nvSpPr>
        <p:spPr>
          <a:xfrm>
            <a:off x="307975" y="6738510"/>
            <a:ext cx="3577316" cy="2308324"/>
          </a:xfrm>
          <a:prstGeom prst="rect">
            <a:avLst/>
          </a:prstGeom>
        </p:spPr>
        <p:txBody>
          <a:bodyPr wrap="square">
            <a:spAutoFit/>
          </a:bodyPr>
          <a:lstStyle/>
          <a:p>
            <a:pPr algn="just"/>
            <a:r>
              <a:rPr lang="pt-BR" dirty="0" err="1" smtClean="0"/>
              <a:t>M.Q</a:t>
            </a:r>
            <a:r>
              <a:rPr lang="pt-BR" dirty="0" smtClean="0"/>
              <a:t>, </a:t>
            </a:r>
            <a:r>
              <a:rPr lang="pt-BR" dirty="0"/>
              <a:t>ao ver </a:t>
            </a:r>
            <a:r>
              <a:rPr lang="pt-BR" dirty="0" smtClean="0"/>
              <a:t>atividade </a:t>
            </a:r>
            <a:r>
              <a:rPr lang="pt-BR" dirty="0"/>
              <a:t>exposta engatinhou até </a:t>
            </a:r>
            <a:r>
              <a:rPr lang="pt-BR" dirty="0" smtClean="0"/>
              <a:t>onde </a:t>
            </a:r>
            <a:r>
              <a:rPr lang="pt-BR" dirty="0"/>
              <a:t>estava os tambores pegou,  olhou, virou de um lado para outro e logo em seguida pegou a colher de pau </a:t>
            </a:r>
            <a:r>
              <a:rPr lang="pt-BR" dirty="0" smtClean="0"/>
              <a:t>e começou a bater no tambor, conforme batia balançava seu corpo “dançando” e sorria. </a:t>
            </a:r>
            <a:endParaRPr lang="pt-BR" dirty="0"/>
          </a:p>
        </p:txBody>
      </p:sp>
      <p:sp>
        <p:nvSpPr>
          <p:cNvPr id="13" name="AutoShape 4" descr="blob:https://web.whatsapp.com/fa9bfa40-f240-4a4b-9c06-1a594fece79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8" name="Imagem 7">
            <a:extLst>
              <a:ext uri="{FF2B5EF4-FFF2-40B4-BE49-F238E27FC236}">
                <a16:creationId xmlns="" xmlns:a16="http://schemas.microsoft.com/office/drawing/2014/main" id="{BE54BCF8-4E99-43B6-AFBB-8BDF37783B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280" y="2016124"/>
            <a:ext cx="2227470" cy="3961873"/>
          </a:xfrm>
          <a:prstGeom prst="rect">
            <a:avLst/>
          </a:prstGeom>
        </p:spPr>
      </p:pic>
      <p:pic>
        <p:nvPicPr>
          <p:cNvPr id="11" name="Imagem 10">
            <a:extLst>
              <a:ext uri="{FF2B5EF4-FFF2-40B4-BE49-F238E27FC236}">
                <a16:creationId xmlns="" xmlns:a16="http://schemas.microsoft.com/office/drawing/2014/main" id="{557ED7A0-0BDE-4160-AFA4-C4DF1FE22A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4960" y="5589542"/>
            <a:ext cx="2083457" cy="3705726"/>
          </a:xfrm>
          <a:prstGeom prst="rect">
            <a:avLst/>
          </a:prstGeom>
        </p:spPr>
      </p:pic>
    </p:spTree>
    <p:extLst>
      <p:ext uri="{BB962C8B-B14F-4D97-AF65-F5344CB8AC3E}">
        <p14:creationId xmlns:p14="http://schemas.microsoft.com/office/powerpoint/2010/main" val="2919623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2"/>
          <p:cNvSpPr/>
          <p:nvPr/>
        </p:nvSpPr>
        <p:spPr>
          <a:xfrm>
            <a:off x="127745" y="215869"/>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p:txBody>
      </p:sp>
      <p:sp>
        <p:nvSpPr>
          <p:cNvPr id="3" name="CaixaDeTexto 7"/>
          <p:cNvSpPr/>
          <p:nvPr/>
        </p:nvSpPr>
        <p:spPr>
          <a:xfrm>
            <a:off x="4488122" y="306717"/>
            <a:ext cx="2211119" cy="5135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04/11/2022</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350" b="1" i="0" u="none" strike="noStrike" kern="1200" cap="none" spc="0" baseline="0" dirty="0">
              <a:solidFill>
                <a:srgbClr val="000000"/>
              </a:solidFill>
              <a:uFillTx/>
              <a:latin typeface="Calibri" pitchFamily="18"/>
              <a:ea typeface="Microsoft YaHei" pitchFamily="2"/>
              <a:cs typeface="Lucida Sans" pitchFamily="2"/>
            </a:endParaRP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4" name="Retângulo 3"/>
          <p:cNvSpPr/>
          <p:nvPr/>
        </p:nvSpPr>
        <p:spPr>
          <a:xfrm>
            <a:off x="3003614" y="2752804"/>
            <a:ext cx="3400847" cy="2031325"/>
          </a:xfrm>
          <a:prstGeom prst="rect">
            <a:avLst/>
          </a:prstGeom>
        </p:spPr>
        <p:txBody>
          <a:bodyPr wrap="square">
            <a:spAutoFit/>
          </a:bodyPr>
          <a:lstStyle/>
          <a:p>
            <a:pPr algn="just"/>
            <a:r>
              <a:rPr lang="pt-BR" dirty="0" smtClean="0"/>
              <a:t>J.Q, </a:t>
            </a:r>
            <a:r>
              <a:rPr lang="pt-BR" dirty="0"/>
              <a:t>logo que ouviu a </a:t>
            </a:r>
            <a:r>
              <a:rPr lang="pt-BR" dirty="0" smtClean="0"/>
              <a:t>música </a:t>
            </a:r>
            <a:r>
              <a:rPr lang="pt-BR" dirty="0"/>
              <a:t>começou a balbuciar e </a:t>
            </a:r>
            <a:r>
              <a:rPr lang="pt-BR" dirty="0" smtClean="0"/>
              <a:t>dar </a:t>
            </a:r>
            <a:r>
              <a:rPr lang="pt-BR" dirty="0"/>
              <a:t>gritinhos, </a:t>
            </a:r>
            <a:r>
              <a:rPr lang="pt-BR" dirty="0" smtClean="0"/>
              <a:t>em seguida engatinhou </a:t>
            </a:r>
            <a:r>
              <a:rPr lang="pt-BR" dirty="0"/>
              <a:t>até a </a:t>
            </a:r>
            <a:r>
              <a:rPr lang="pt-BR" dirty="0" smtClean="0"/>
              <a:t>atividade, sentou, pegou uma colher de pau e começou a bater no tambor, enquanto batia sorria para a </a:t>
            </a:r>
            <a:r>
              <a:rPr lang="pt-BR" dirty="0" err="1" smtClean="0"/>
              <a:t>berçarista</a:t>
            </a:r>
            <a:r>
              <a:rPr lang="pt-BR" dirty="0" smtClean="0"/>
              <a:t>.</a:t>
            </a:r>
            <a:endParaRPr lang="pt-BR" dirty="0"/>
          </a:p>
        </p:txBody>
      </p:sp>
      <p:sp>
        <p:nvSpPr>
          <p:cNvPr id="6" name="Retângulo 5"/>
          <p:cNvSpPr/>
          <p:nvPr/>
        </p:nvSpPr>
        <p:spPr>
          <a:xfrm>
            <a:off x="2330960" y="1207460"/>
            <a:ext cx="2092817" cy="584775"/>
          </a:xfrm>
          <a:prstGeom prst="rect">
            <a:avLst/>
          </a:prstGeom>
        </p:spPr>
        <p:txBody>
          <a:bodyPr wrap="none">
            <a:spAutoFit/>
          </a:bodyPr>
          <a:lstStyle/>
          <a:p>
            <a:pPr algn="ctr"/>
            <a:r>
              <a:rPr lang="pt-BR" sz="3200" b="1" dirty="0"/>
              <a:t>TAMBORES</a:t>
            </a:r>
          </a:p>
        </p:txBody>
      </p:sp>
      <p:sp>
        <p:nvSpPr>
          <p:cNvPr id="10" name="Retângulo 9"/>
          <p:cNvSpPr/>
          <p:nvPr/>
        </p:nvSpPr>
        <p:spPr>
          <a:xfrm>
            <a:off x="417921" y="6738510"/>
            <a:ext cx="3394221" cy="1754326"/>
          </a:xfrm>
          <a:prstGeom prst="rect">
            <a:avLst/>
          </a:prstGeom>
        </p:spPr>
        <p:txBody>
          <a:bodyPr wrap="square">
            <a:spAutoFit/>
          </a:bodyPr>
          <a:lstStyle/>
          <a:p>
            <a:pPr algn="just"/>
            <a:r>
              <a:rPr lang="pt-BR" dirty="0" smtClean="0"/>
              <a:t>M.M, andou </a:t>
            </a:r>
            <a:r>
              <a:rPr lang="pt-BR" dirty="0"/>
              <a:t>até aonde estava os instrumentos, logo pegou uma colher de pau e um tambor</a:t>
            </a:r>
            <a:r>
              <a:rPr lang="pt-BR" dirty="0" smtClean="0"/>
              <a:t>, sentou e  </a:t>
            </a:r>
            <a:r>
              <a:rPr lang="pt-BR" dirty="0"/>
              <a:t>começou a fazer </a:t>
            </a:r>
            <a:r>
              <a:rPr lang="pt-BR" dirty="0" smtClean="0"/>
              <a:t>batuques </a:t>
            </a:r>
            <a:r>
              <a:rPr lang="pt-BR" dirty="0"/>
              <a:t>e </a:t>
            </a:r>
            <a:r>
              <a:rPr lang="pt-BR" dirty="0" smtClean="0"/>
              <a:t>disse: </a:t>
            </a:r>
            <a:r>
              <a:rPr lang="pt-BR" dirty="0"/>
              <a:t>“</a:t>
            </a:r>
            <a:r>
              <a:rPr lang="pt-BR" dirty="0" err="1" smtClean="0"/>
              <a:t>Prô</a:t>
            </a:r>
            <a:r>
              <a:rPr lang="pt-BR" dirty="0" smtClean="0"/>
              <a:t>” </a:t>
            </a:r>
            <a:r>
              <a:rPr lang="pt-BR" dirty="0"/>
              <a:t>soltando vários sorrisos.</a:t>
            </a:r>
          </a:p>
        </p:txBody>
      </p:sp>
      <p:sp>
        <p:nvSpPr>
          <p:cNvPr id="13" name="AutoShape 4" descr="blob:https://web.whatsapp.com/fa9bfa40-f240-4a4b-9c06-1a594fece79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 name="Imagem 8">
            <a:extLst>
              <a:ext uri="{FF2B5EF4-FFF2-40B4-BE49-F238E27FC236}">
                <a16:creationId xmlns="" xmlns:a16="http://schemas.microsoft.com/office/drawing/2014/main" id="{98270818-72A7-4963-ACE4-2531D9051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854" y="1929927"/>
            <a:ext cx="2389651" cy="4250334"/>
          </a:xfrm>
          <a:prstGeom prst="rect">
            <a:avLst/>
          </a:prstGeom>
        </p:spPr>
      </p:pic>
      <p:pic>
        <p:nvPicPr>
          <p:cNvPr id="14" name="Imagem 13">
            <a:extLst>
              <a:ext uri="{FF2B5EF4-FFF2-40B4-BE49-F238E27FC236}">
                <a16:creationId xmlns="" xmlns:a16="http://schemas.microsoft.com/office/drawing/2014/main" id="{54AF06ED-97A8-47E3-B718-3DAC944353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2318" y="5091679"/>
            <a:ext cx="2221772" cy="3951739"/>
          </a:xfrm>
          <a:prstGeom prst="rect">
            <a:avLst/>
          </a:prstGeom>
        </p:spPr>
      </p:pic>
    </p:spTree>
    <p:extLst>
      <p:ext uri="{BB962C8B-B14F-4D97-AF65-F5344CB8AC3E}">
        <p14:creationId xmlns:p14="http://schemas.microsoft.com/office/powerpoint/2010/main" val="3273592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2"/>
          <p:cNvSpPr/>
          <p:nvPr/>
        </p:nvSpPr>
        <p:spPr>
          <a:xfrm>
            <a:off x="170668" y="-83924"/>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000000"/>
                </a:solidFill>
                <a:uFillTx/>
                <a:latin typeface="Arial" pitchFamily="18"/>
                <a:ea typeface="Microsoft YaHei" pitchFamily="2"/>
                <a:cs typeface="Lucida Sans" pitchFamily="2"/>
              </a:rPr>
              <a:t>.</a:t>
            </a:r>
          </a:p>
        </p:txBody>
      </p:sp>
      <p:sp>
        <p:nvSpPr>
          <p:cNvPr id="3" name="CaixaDeTexto 7"/>
          <p:cNvSpPr/>
          <p:nvPr/>
        </p:nvSpPr>
        <p:spPr>
          <a:xfrm>
            <a:off x="4488122" y="306717"/>
            <a:ext cx="2211119" cy="5135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29/11/2022</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350" b="1" i="0" u="none" strike="noStrike" kern="1200" cap="none" spc="0" baseline="0" dirty="0">
              <a:solidFill>
                <a:srgbClr val="000000"/>
              </a:solidFill>
              <a:uFillTx/>
              <a:latin typeface="Calibri" pitchFamily="18"/>
              <a:ea typeface="Microsoft YaHei" pitchFamily="2"/>
              <a:cs typeface="Lucida Sans" pitchFamily="2"/>
            </a:endParaRP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7" name="CaixaDeTexto 7"/>
          <p:cNvSpPr txBox="1"/>
          <p:nvPr/>
        </p:nvSpPr>
        <p:spPr>
          <a:xfrm>
            <a:off x="596289" y="6610901"/>
            <a:ext cx="5612751" cy="36933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000000"/>
                </a:solidFill>
                <a:uFillTx/>
                <a:latin typeface="Calibri"/>
              </a:rPr>
              <a:t>.</a:t>
            </a:r>
          </a:p>
        </p:txBody>
      </p:sp>
      <p:sp>
        <p:nvSpPr>
          <p:cNvPr id="4" name="CaixaDeTexto 3"/>
          <p:cNvSpPr txBox="1"/>
          <p:nvPr/>
        </p:nvSpPr>
        <p:spPr>
          <a:xfrm>
            <a:off x="170668" y="1201532"/>
            <a:ext cx="6261711" cy="584775"/>
          </a:xfrm>
          <a:prstGeom prst="rect">
            <a:avLst/>
          </a:prstGeom>
          <a:noFill/>
        </p:spPr>
        <p:txBody>
          <a:bodyPr wrap="square" rtlCol="0">
            <a:spAutoFit/>
          </a:bodyPr>
          <a:lstStyle/>
          <a:p>
            <a:pPr algn="ctr"/>
            <a:r>
              <a:rPr lang="pt-BR" sz="3200" b="1" dirty="0"/>
              <a:t>AUDIÇÃO</a:t>
            </a:r>
          </a:p>
        </p:txBody>
      </p:sp>
      <p:sp>
        <p:nvSpPr>
          <p:cNvPr id="8" name="AutoShape 2" descr="blob:https://web.whatsapp.com/a152d88f-c616-4728-b254-1cacd5a7628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CaixaDeTexto 5"/>
          <p:cNvSpPr txBox="1"/>
          <p:nvPr/>
        </p:nvSpPr>
        <p:spPr>
          <a:xfrm>
            <a:off x="719282" y="6440557"/>
            <a:ext cx="5713097" cy="1754326"/>
          </a:xfrm>
          <a:prstGeom prst="rect">
            <a:avLst/>
          </a:prstGeom>
          <a:noFill/>
        </p:spPr>
        <p:txBody>
          <a:bodyPr wrap="square" rtlCol="0">
            <a:spAutoFit/>
          </a:bodyPr>
          <a:lstStyle/>
          <a:p>
            <a:pPr algn="just"/>
            <a:r>
              <a:rPr lang="pt-BR" dirty="0" smtClean="0"/>
              <a:t>	As </a:t>
            </a:r>
            <a:r>
              <a:rPr lang="pt-BR" dirty="0"/>
              <a:t>vivências musicais proporcionam o contato com o cancioneiro infantil, instrumentos musicais, materiais sonoros e brincadeiras específicas para faixa etária. Aprimorando a sua percepção entre os dois principais elementos som e silêncio.</a:t>
            </a:r>
          </a:p>
          <a:p>
            <a:pPr algn="just"/>
            <a:endParaRPr lang="pt-BR" dirty="0"/>
          </a:p>
        </p:txBody>
      </p:sp>
      <p:pic>
        <p:nvPicPr>
          <p:cNvPr id="13" name="Imagem 12">
            <a:extLst>
              <a:ext uri="{FF2B5EF4-FFF2-40B4-BE49-F238E27FC236}">
                <a16:creationId xmlns="" xmlns:a16="http://schemas.microsoft.com/office/drawing/2014/main" id="{8F432C7A-DB6E-48D9-88C6-95B8FF5F9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88" y="2077846"/>
            <a:ext cx="5870085" cy="3977897"/>
          </a:xfrm>
          <a:prstGeom prst="rect">
            <a:avLst/>
          </a:prstGeom>
        </p:spPr>
      </p:pic>
    </p:spTree>
    <p:extLst>
      <p:ext uri="{BB962C8B-B14F-4D97-AF65-F5344CB8AC3E}">
        <p14:creationId xmlns:p14="http://schemas.microsoft.com/office/powerpoint/2010/main" val="1345602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2"/>
          <p:cNvSpPr/>
          <p:nvPr/>
        </p:nvSpPr>
        <p:spPr>
          <a:xfrm>
            <a:off x="127745" y="0"/>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p:txBody>
      </p:sp>
      <p:sp>
        <p:nvSpPr>
          <p:cNvPr id="3" name="CaixaDeTexto 7"/>
          <p:cNvSpPr/>
          <p:nvPr/>
        </p:nvSpPr>
        <p:spPr>
          <a:xfrm>
            <a:off x="4488122" y="306717"/>
            <a:ext cx="2211119" cy="5135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29/11/2022</a:t>
            </a:r>
          </a:p>
          <a:p>
            <a:pPr>
              <a:defRPr sz="1800" b="0" i="0" u="none" strike="noStrike" kern="0" cap="none" spc="0" baseline="0">
                <a:solidFill>
                  <a:srgbClr val="000000"/>
                </a:solidFill>
                <a:uFillTx/>
              </a:defRPr>
            </a:pPr>
            <a:endParaRPr lang="pt-BR" sz="1350" b="1" i="0" u="none" strike="noStrike" kern="1200" cap="none" spc="0" baseline="0" dirty="0">
              <a:solidFill>
                <a:srgbClr val="000000"/>
              </a:solidFill>
              <a:uFillTx/>
              <a:latin typeface="Calibri" pitchFamily="18"/>
              <a:ea typeface="Microsoft YaHei" pitchFamily="2"/>
              <a:cs typeface="Lucida Sans" pitchFamily="2"/>
            </a:endParaRP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7" name="CaixaDeTexto 7"/>
          <p:cNvSpPr txBox="1"/>
          <p:nvPr/>
        </p:nvSpPr>
        <p:spPr>
          <a:xfrm>
            <a:off x="596289" y="6610901"/>
            <a:ext cx="5612751" cy="36933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000000"/>
                </a:solidFill>
                <a:uFillTx/>
                <a:latin typeface="Calibri"/>
              </a:rPr>
              <a:t>.</a:t>
            </a:r>
          </a:p>
        </p:txBody>
      </p:sp>
      <p:sp>
        <p:nvSpPr>
          <p:cNvPr id="4" name="Retângulo 3"/>
          <p:cNvSpPr/>
          <p:nvPr/>
        </p:nvSpPr>
        <p:spPr>
          <a:xfrm>
            <a:off x="3377367" y="2380712"/>
            <a:ext cx="3121245" cy="2308324"/>
          </a:xfrm>
          <a:prstGeom prst="rect">
            <a:avLst/>
          </a:prstGeom>
        </p:spPr>
        <p:txBody>
          <a:bodyPr wrap="square">
            <a:spAutoFit/>
          </a:bodyPr>
          <a:lstStyle/>
          <a:p>
            <a:pPr algn="just"/>
            <a:r>
              <a:rPr lang="pt-BR" dirty="0"/>
              <a:t>J.S</a:t>
            </a:r>
            <a:r>
              <a:rPr lang="pt-BR" dirty="0" smtClean="0"/>
              <a:t>, no primeiro momento, olhou, pegou na mão, ao escutar a música no fone ficou calma olhando atentamente para </a:t>
            </a:r>
            <a:r>
              <a:rPr lang="pt-BR" dirty="0" err="1" smtClean="0"/>
              <a:t>berçarista</a:t>
            </a:r>
            <a:r>
              <a:rPr lang="pt-BR" dirty="0" smtClean="0"/>
              <a:t>, ao perceber o fio de imediato colocou na boca.</a:t>
            </a:r>
            <a:endParaRPr lang="pt-BR" dirty="0"/>
          </a:p>
          <a:p>
            <a:pPr algn="just"/>
            <a:endParaRPr lang="pt-BR" dirty="0" smtClean="0"/>
          </a:p>
        </p:txBody>
      </p:sp>
      <p:sp>
        <p:nvSpPr>
          <p:cNvPr id="6" name="Retângulo 5"/>
          <p:cNvSpPr/>
          <p:nvPr/>
        </p:nvSpPr>
        <p:spPr>
          <a:xfrm>
            <a:off x="2431339" y="1207460"/>
            <a:ext cx="1892057" cy="1077218"/>
          </a:xfrm>
          <a:prstGeom prst="rect">
            <a:avLst/>
          </a:prstGeom>
        </p:spPr>
        <p:txBody>
          <a:bodyPr wrap="none">
            <a:spAutoFit/>
          </a:bodyPr>
          <a:lstStyle/>
          <a:p>
            <a:pPr algn="ctr"/>
            <a:r>
              <a:rPr lang="pt-BR" sz="3200" b="1" dirty="0"/>
              <a:t>AUDIÇÃO </a:t>
            </a:r>
          </a:p>
          <a:p>
            <a:pPr algn="ctr"/>
            <a:endParaRPr lang="pt-BR" sz="3200" b="1" dirty="0"/>
          </a:p>
        </p:txBody>
      </p:sp>
      <p:sp>
        <p:nvSpPr>
          <p:cNvPr id="10" name="Retângulo 9"/>
          <p:cNvSpPr/>
          <p:nvPr/>
        </p:nvSpPr>
        <p:spPr>
          <a:xfrm>
            <a:off x="365372" y="6610901"/>
            <a:ext cx="3314198" cy="1477328"/>
          </a:xfrm>
          <a:prstGeom prst="rect">
            <a:avLst/>
          </a:prstGeom>
        </p:spPr>
        <p:txBody>
          <a:bodyPr wrap="square">
            <a:spAutoFit/>
          </a:bodyPr>
          <a:lstStyle/>
          <a:p>
            <a:pPr algn="just"/>
            <a:r>
              <a:rPr lang="pt-BR" dirty="0" smtClean="0"/>
              <a:t>M</a:t>
            </a:r>
            <a:r>
              <a:rPr lang="pt-BR" dirty="0"/>
              <a:t>. B, não teve nenhuma resistência em </a:t>
            </a:r>
            <a:r>
              <a:rPr lang="pt-BR" dirty="0" smtClean="0"/>
              <a:t>colocar o fone, </a:t>
            </a:r>
            <a:r>
              <a:rPr lang="pt-BR" dirty="0"/>
              <a:t>logo que ouviu a música tocar ficou </a:t>
            </a:r>
            <a:r>
              <a:rPr lang="pt-BR" dirty="0" smtClean="0"/>
              <a:t>observando </a:t>
            </a:r>
            <a:r>
              <a:rPr lang="pt-BR" dirty="0"/>
              <a:t>curtindo a música. </a:t>
            </a:r>
          </a:p>
        </p:txBody>
      </p:sp>
      <p:pic>
        <p:nvPicPr>
          <p:cNvPr id="9" name="Imagem 8">
            <a:extLst>
              <a:ext uri="{FF2B5EF4-FFF2-40B4-BE49-F238E27FC236}">
                <a16:creationId xmlns="" xmlns:a16="http://schemas.microsoft.com/office/drawing/2014/main" id="{D32904BF-B05B-49D8-9F4F-7532E27F40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498" y="1811632"/>
            <a:ext cx="2525765" cy="4319359"/>
          </a:xfrm>
          <a:prstGeom prst="rect">
            <a:avLst/>
          </a:prstGeom>
        </p:spPr>
      </p:pic>
      <p:pic>
        <p:nvPicPr>
          <p:cNvPr id="14" name="Imagem 13">
            <a:extLst>
              <a:ext uri="{FF2B5EF4-FFF2-40B4-BE49-F238E27FC236}">
                <a16:creationId xmlns="" xmlns:a16="http://schemas.microsoft.com/office/drawing/2014/main" id="{8612ACCF-47B3-41C8-AA8D-78092D9D07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7781" y="4949749"/>
            <a:ext cx="2540238" cy="4518177"/>
          </a:xfrm>
          <a:prstGeom prst="rect">
            <a:avLst/>
          </a:prstGeom>
        </p:spPr>
      </p:pic>
    </p:spTree>
    <p:extLst>
      <p:ext uri="{BB962C8B-B14F-4D97-AF65-F5344CB8AC3E}">
        <p14:creationId xmlns:p14="http://schemas.microsoft.com/office/powerpoint/2010/main" val="3628026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2"/>
          <p:cNvSpPr/>
          <p:nvPr/>
        </p:nvSpPr>
        <p:spPr>
          <a:xfrm>
            <a:off x="137160" y="137160"/>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p:txBody>
      </p:sp>
      <p:sp>
        <p:nvSpPr>
          <p:cNvPr id="3" name="CaixaDeTexto 7"/>
          <p:cNvSpPr/>
          <p:nvPr/>
        </p:nvSpPr>
        <p:spPr>
          <a:xfrm>
            <a:off x="4488122" y="306717"/>
            <a:ext cx="2211119" cy="5135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29/11/2022</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350" b="1" i="0" u="none" strike="noStrike" kern="1200" cap="none" spc="0" baseline="0" dirty="0">
              <a:solidFill>
                <a:srgbClr val="000000"/>
              </a:solidFill>
              <a:uFillTx/>
              <a:latin typeface="Calibri" pitchFamily="18"/>
              <a:ea typeface="Microsoft YaHei" pitchFamily="2"/>
              <a:cs typeface="Lucida Sans" pitchFamily="2"/>
            </a:endParaRP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7" name="CaixaDeTexto 7"/>
          <p:cNvSpPr txBox="1"/>
          <p:nvPr/>
        </p:nvSpPr>
        <p:spPr>
          <a:xfrm>
            <a:off x="570991" y="6781203"/>
            <a:ext cx="5612751" cy="36933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000000"/>
                </a:solidFill>
                <a:uFillTx/>
                <a:latin typeface="Calibri"/>
              </a:rPr>
              <a:t>.</a:t>
            </a:r>
          </a:p>
        </p:txBody>
      </p:sp>
      <p:sp>
        <p:nvSpPr>
          <p:cNvPr id="4" name="Retângulo 3"/>
          <p:cNvSpPr/>
          <p:nvPr/>
        </p:nvSpPr>
        <p:spPr>
          <a:xfrm>
            <a:off x="2844062" y="2415396"/>
            <a:ext cx="3339680" cy="1754326"/>
          </a:xfrm>
          <a:prstGeom prst="rect">
            <a:avLst/>
          </a:prstGeom>
        </p:spPr>
        <p:txBody>
          <a:bodyPr wrap="square">
            <a:spAutoFit/>
          </a:bodyPr>
          <a:lstStyle/>
          <a:p>
            <a:pPr algn="just"/>
            <a:r>
              <a:rPr lang="pt-BR" dirty="0" err="1" smtClean="0"/>
              <a:t>A.L</a:t>
            </a:r>
            <a:r>
              <a:rPr lang="pt-BR" dirty="0" smtClean="0"/>
              <a:t>, muito </a:t>
            </a:r>
            <a:r>
              <a:rPr lang="pt-BR" dirty="0"/>
              <a:t>curiosa quando colocamos o fone ficou um pouco incomodada, mas logo que a música começou ficou </a:t>
            </a:r>
            <a:r>
              <a:rPr lang="pt-BR" dirty="0" smtClean="0"/>
              <a:t>sentada curtindo a música.</a:t>
            </a:r>
            <a:endParaRPr lang="pt-BR" dirty="0"/>
          </a:p>
          <a:p>
            <a:pPr algn="just"/>
            <a:endParaRPr lang="pt-BR" dirty="0"/>
          </a:p>
        </p:txBody>
      </p:sp>
      <p:sp>
        <p:nvSpPr>
          <p:cNvPr id="6" name="Retângulo 5"/>
          <p:cNvSpPr/>
          <p:nvPr/>
        </p:nvSpPr>
        <p:spPr>
          <a:xfrm>
            <a:off x="2431339" y="1207460"/>
            <a:ext cx="1892057" cy="1077218"/>
          </a:xfrm>
          <a:prstGeom prst="rect">
            <a:avLst/>
          </a:prstGeom>
        </p:spPr>
        <p:txBody>
          <a:bodyPr wrap="none">
            <a:spAutoFit/>
          </a:bodyPr>
          <a:lstStyle/>
          <a:p>
            <a:pPr algn="ctr"/>
            <a:r>
              <a:rPr lang="pt-BR" sz="3200" b="1" dirty="0"/>
              <a:t>AUDIÇÃO </a:t>
            </a:r>
          </a:p>
          <a:p>
            <a:pPr algn="ctr"/>
            <a:endParaRPr lang="pt-BR" sz="3200" b="1" dirty="0"/>
          </a:p>
        </p:txBody>
      </p:sp>
      <p:pic>
        <p:nvPicPr>
          <p:cNvPr id="10" name="Imagem 9">
            <a:extLst>
              <a:ext uri="{FF2B5EF4-FFF2-40B4-BE49-F238E27FC236}">
                <a16:creationId xmlns="" xmlns:a16="http://schemas.microsoft.com/office/drawing/2014/main" id="{991BA473-320A-48ED-9B31-17A7D04851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152" y="1816003"/>
            <a:ext cx="2227271" cy="3961520"/>
          </a:xfrm>
          <a:prstGeom prst="rect">
            <a:avLst/>
          </a:prstGeom>
        </p:spPr>
      </p:pic>
      <p:pic>
        <p:nvPicPr>
          <p:cNvPr id="12" name="Imagem 11">
            <a:extLst>
              <a:ext uri="{FF2B5EF4-FFF2-40B4-BE49-F238E27FC236}">
                <a16:creationId xmlns="" xmlns:a16="http://schemas.microsoft.com/office/drawing/2014/main" id="{21B19E2C-5550-4FF7-86B3-2589EBE6CB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1448" y="4340208"/>
            <a:ext cx="2595358" cy="4462781"/>
          </a:xfrm>
          <a:prstGeom prst="rect">
            <a:avLst/>
          </a:prstGeom>
        </p:spPr>
      </p:pic>
      <p:sp>
        <p:nvSpPr>
          <p:cNvPr id="8" name="CaixaDeTexto 7"/>
          <p:cNvSpPr txBox="1"/>
          <p:nvPr/>
        </p:nvSpPr>
        <p:spPr>
          <a:xfrm>
            <a:off x="558748" y="6962259"/>
            <a:ext cx="2680908" cy="1477328"/>
          </a:xfrm>
          <a:prstGeom prst="rect">
            <a:avLst/>
          </a:prstGeom>
          <a:noFill/>
        </p:spPr>
        <p:txBody>
          <a:bodyPr wrap="square" rtlCol="0">
            <a:spAutoFit/>
          </a:bodyPr>
          <a:lstStyle/>
          <a:p>
            <a:pPr lvl="0" algn="just" hangingPunct="0">
              <a:defRPr sz="1800" b="0" i="0" u="none" strike="noStrike" kern="0" cap="none" spc="0" baseline="0">
                <a:solidFill>
                  <a:srgbClr val="000000"/>
                </a:solidFill>
                <a:uFillTx/>
              </a:defRPr>
            </a:pPr>
            <a:r>
              <a:rPr lang="pt-BR" dirty="0"/>
              <a:t>M.M, quando colocamos o fone, </a:t>
            </a:r>
            <a:r>
              <a:rPr lang="pt-BR" dirty="0" smtClean="0"/>
              <a:t>sorriu, olhou para a </a:t>
            </a:r>
            <a:r>
              <a:rPr lang="pt-BR" dirty="0" err="1" smtClean="0"/>
              <a:t>berçarista</a:t>
            </a:r>
            <a:r>
              <a:rPr lang="pt-BR" dirty="0" smtClean="0"/>
              <a:t> </a:t>
            </a:r>
            <a:r>
              <a:rPr lang="pt-BR" dirty="0" smtClean="0"/>
              <a:t>e começou a dançar.</a:t>
            </a:r>
            <a:endParaRPr lang="pt-BR" dirty="0"/>
          </a:p>
          <a:p>
            <a:pPr lvl="0" hangingPunct="0">
              <a:defRPr sz="1800" b="0" i="0" u="none" strike="noStrike" kern="0" cap="none" spc="0" baseline="0">
                <a:solidFill>
                  <a:srgbClr val="000000"/>
                </a:solidFill>
                <a:uFillTx/>
              </a:defRPr>
            </a:pPr>
            <a:endParaRPr lang="pt-BR" dirty="0"/>
          </a:p>
        </p:txBody>
      </p:sp>
    </p:spTree>
    <p:extLst>
      <p:ext uri="{BB962C8B-B14F-4D97-AF65-F5344CB8AC3E}">
        <p14:creationId xmlns:p14="http://schemas.microsoft.com/office/powerpoint/2010/main" val="3222788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3"/>
          <p:cNvSpPr/>
          <p:nvPr/>
        </p:nvSpPr>
        <p:spPr>
          <a:xfrm>
            <a:off x="152284" y="212396"/>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Título 1"/>
          <p:cNvSpPr txBox="1">
            <a:spLocks noGrp="1"/>
          </p:cNvSpPr>
          <p:nvPr>
            <p:ph type="title" idx="4294967295"/>
          </p:nvPr>
        </p:nvSpPr>
        <p:spPr>
          <a:xfrm>
            <a:off x="347755" y="680395"/>
            <a:ext cx="5914796" cy="6101407"/>
          </a:xfrm>
        </p:spPr>
        <p:txBody>
          <a:bodyPr>
            <a:normAutofit/>
          </a:bodyPr>
          <a:lstStyle/>
          <a:p>
            <a:r>
              <a:rPr lang="pt-BR" sz="2800" b="1" dirty="0" smtClean="0"/>
              <a:t>Crianças </a:t>
            </a:r>
            <a:r>
              <a:rPr lang="pt-BR" sz="2800" b="1" dirty="0"/>
              <a:t>Berçário I</a:t>
            </a:r>
            <a:br>
              <a:rPr lang="pt-BR" sz="2800" b="1" dirty="0"/>
            </a:br>
            <a:r>
              <a:rPr lang="pt-BR" sz="2000" dirty="0"/>
              <a:t/>
            </a:r>
            <a:br>
              <a:rPr lang="pt-BR" sz="2000" dirty="0"/>
            </a:br>
            <a:r>
              <a:rPr lang="pt-BR" sz="2000" dirty="0"/>
              <a:t>ALICE </a:t>
            </a:r>
            <a:r>
              <a:rPr lang="pt-BR" sz="2000" dirty="0" err="1"/>
              <a:t>LUZIO</a:t>
            </a:r>
            <a:r>
              <a:rPr lang="pt-BR" sz="2000" dirty="0"/>
              <a:t> </a:t>
            </a:r>
            <a:br>
              <a:rPr lang="pt-BR" sz="2000" dirty="0"/>
            </a:br>
            <a:r>
              <a:rPr lang="pt-BR" sz="2000" dirty="0"/>
              <a:t>FERNANDA </a:t>
            </a:r>
            <a:r>
              <a:rPr lang="pt-BR" sz="2000" dirty="0" err="1"/>
              <a:t>SANCHETTA</a:t>
            </a:r>
            <a:r>
              <a:rPr lang="pt-BR" sz="2000" dirty="0"/>
              <a:t> </a:t>
            </a:r>
            <a:br>
              <a:rPr lang="pt-BR" sz="2000" dirty="0"/>
            </a:br>
            <a:r>
              <a:rPr lang="pt-BR" sz="2000" dirty="0"/>
              <a:t>JOÃO MARCELO SILVA DE QUEIROZ </a:t>
            </a:r>
            <a:br>
              <a:rPr lang="pt-BR" sz="2000" dirty="0"/>
            </a:br>
            <a:r>
              <a:rPr lang="pt-BR" sz="2000" dirty="0"/>
              <a:t>JÚLIA OLIVEIRA SANTOS </a:t>
            </a:r>
            <a:br>
              <a:rPr lang="pt-BR" sz="2000" dirty="0"/>
            </a:br>
            <a:r>
              <a:rPr lang="pt-BR" sz="2000" dirty="0" err="1"/>
              <a:t>KAUÊ</a:t>
            </a:r>
            <a:r>
              <a:rPr lang="pt-BR" sz="2000" dirty="0"/>
              <a:t> PRAIANO GIMENES SANTOS </a:t>
            </a:r>
            <a:br>
              <a:rPr lang="pt-BR" sz="2000" dirty="0"/>
            </a:br>
            <a:r>
              <a:rPr lang="pt-BR" sz="2000" dirty="0"/>
              <a:t>MANUELA SANCHEZ DE </a:t>
            </a:r>
            <a:r>
              <a:rPr lang="pt-BR" sz="2000" dirty="0" err="1"/>
              <a:t>BORTOLI</a:t>
            </a:r>
            <a:r>
              <a:rPr lang="pt-BR" sz="2000" dirty="0"/>
              <a:t> </a:t>
            </a:r>
            <a:br>
              <a:rPr lang="pt-BR" sz="2000" dirty="0"/>
            </a:br>
            <a:r>
              <a:rPr lang="pt-BR" sz="2000" dirty="0"/>
              <a:t>MARIA LUIZA SILVA DE QUEIROZ </a:t>
            </a:r>
            <a:br>
              <a:rPr lang="pt-BR" sz="2000" dirty="0"/>
            </a:br>
            <a:r>
              <a:rPr lang="pt-BR" sz="2000" dirty="0"/>
              <a:t>MAYA VILAR </a:t>
            </a:r>
            <a:r>
              <a:rPr lang="pt-BR" sz="2000" dirty="0" err="1"/>
              <a:t>MIHAYRi</a:t>
            </a:r>
            <a:r>
              <a:rPr lang="pt-BR" sz="2000" dirty="0"/>
              <a:t> </a:t>
            </a:r>
            <a:br>
              <a:rPr lang="pt-BR" sz="2000" dirty="0"/>
            </a:br>
            <a:r>
              <a:rPr lang="pt-BR" sz="2000" dirty="0"/>
              <a:t>THEO </a:t>
            </a:r>
            <a:r>
              <a:rPr lang="pt-BR" sz="2000" dirty="0" err="1"/>
              <a:t>MATARELLO</a:t>
            </a:r>
            <a:r>
              <a:rPr lang="pt-BR" sz="2000" dirty="0"/>
              <a:t> TEODORO</a:t>
            </a:r>
            <a:r>
              <a:rPr lang="pt-BR" dirty="0"/>
              <a:t/>
            </a:r>
            <a:br>
              <a:rPr lang="pt-BR" dirty="0"/>
            </a:br>
            <a:r>
              <a:rPr lang="pt-BR" sz="2000" dirty="0"/>
              <a:t/>
            </a:r>
            <a:br>
              <a:rPr lang="pt-BR" sz="2000" dirty="0"/>
            </a:br>
            <a:r>
              <a:rPr lang="pt-BR" sz="2000" dirty="0"/>
              <a:t/>
            </a:r>
            <a:br>
              <a:rPr lang="pt-BR" sz="2000" dirty="0"/>
            </a:br>
            <a:r>
              <a:rPr lang="pt-BR" sz="2800" b="1" dirty="0"/>
              <a:t>Berçarista</a:t>
            </a:r>
            <a:r>
              <a:rPr lang="pt-BR" dirty="0"/>
              <a:t/>
            </a:r>
            <a:br>
              <a:rPr lang="pt-BR" dirty="0"/>
            </a:br>
            <a:r>
              <a:rPr lang="pt-BR" sz="2000" dirty="0"/>
              <a:t>DÉBORA CRISTINA AZEVEDO</a:t>
            </a:r>
            <a:br>
              <a:rPr lang="pt-BR" sz="2000" dirty="0"/>
            </a:br>
            <a:r>
              <a:rPr lang="pt-BR" sz="2000" dirty="0"/>
              <a:t/>
            </a:r>
            <a:br>
              <a:rPr lang="pt-BR" sz="2000" dirty="0"/>
            </a:br>
            <a:r>
              <a:rPr lang="pt-BR" sz="2800" b="1" dirty="0"/>
              <a:t>Auxiliar</a:t>
            </a:r>
            <a:r>
              <a:rPr lang="pt-BR" sz="2000" b="1" dirty="0"/>
              <a:t/>
            </a:r>
            <a:br>
              <a:rPr lang="pt-BR" sz="2000" b="1" dirty="0"/>
            </a:br>
            <a:r>
              <a:rPr lang="pt-BR" sz="2000" dirty="0"/>
              <a:t> JÉSSICA RAISSA DA SILVA MELO</a:t>
            </a:r>
          </a:p>
        </p:txBody>
      </p:sp>
    </p:spTree>
    <p:extLst>
      <p:ext uri="{BB962C8B-B14F-4D97-AF65-F5344CB8AC3E}">
        <p14:creationId xmlns:p14="http://schemas.microsoft.com/office/powerpoint/2010/main" val="517620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2"/>
          <p:cNvSpPr/>
          <p:nvPr/>
        </p:nvSpPr>
        <p:spPr>
          <a:xfrm>
            <a:off x="137160" y="137160"/>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000000"/>
                </a:solidFill>
                <a:uFillTx/>
                <a:latin typeface="Arial" pitchFamily="18"/>
                <a:ea typeface="Microsoft YaHei" pitchFamily="2"/>
                <a:cs typeface="Lucida Sans" pitchFamily="2"/>
              </a:rPr>
              <a:t>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p:txBody>
      </p:sp>
      <p:sp>
        <p:nvSpPr>
          <p:cNvPr id="3" name="CaixaDeTexto 7"/>
          <p:cNvSpPr/>
          <p:nvPr/>
        </p:nvSpPr>
        <p:spPr>
          <a:xfrm>
            <a:off x="4488122" y="306717"/>
            <a:ext cx="2211119" cy="5135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29/11/2022</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350" b="1" i="0" u="none" strike="noStrike" kern="1200" cap="none" spc="0" baseline="0" dirty="0">
              <a:solidFill>
                <a:srgbClr val="000000"/>
              </a:solidFill>
              <a:uFillTx/>
              <a:latin typeface="Calibri" pitchFamily="18"/>
              <a:ea typeface="Microsoft YaHei" pitchFamily="2"/>
              <a:cs typeface="Lucida Sans" pitchFamily="2"/>
            </a:endParaRP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4" name="Retângulo 3"/>
          <p:cNvSpPr/>
          <p:nvPr/>
        </p:nvSpPr>
        <p:spPr>
          <a:xfrm>
            <a:off x="3005677" y="2423946"/>
            <a:ext cx="3339680" cy="2031325"/>
          </a:xfrm>
          <a:prstGeom prst="rect">
            <a:avLst/>
          </a:prstGeom>
        </p:spPr>
        <p:txBody>
          <a:bodyPr wrap="square">
            <a:spAutoFit/>
          </a:bodyPr>
          <a:lstStyle/>
          <a:p>
            <a:pPr algn="just"/>
            <a:r>
              <a:rPr lang="pt-BR" dirty="0" smtClean="0"/>
              <a:t>No primeiro momento </a:t>
            </a:r>
            <a:r>
              <a:rPr lang="pt-BR" dirty="0" err="1" smtClean="0"/>
              <a:t>T.T</a:t>
            </a:r>
            <a:r>
              <a:rPr lang="pt-BR" dirty="0" smtClean="0"/>
              <a:t>, não queria colocar, mas ao ouvir a música colocou um dos fones no ouvido, prestando atenção na música até o final segurando um dos fones.</a:t>
            </a:r>
          </a:p>
          <a:p>
            <a:pPr algn="just"/>
            <a:endParaRPr lang="pt-BR" dirty="0"/>
          </a:p>
        </p:txBody>
      </p:sp>
      <p:sp>
        <p:nvSpPr>
          <p:cNvPr id="6" name="Retângulo 5"/>
          <p:cNvSpPr/>
          <p:nvPr/>
        </p:nvSpPr>
        <p:spPr>
          <a:xfrm>
            <a:off x="2431339" y="1207460"/>
            <a:ext cx="1892057" cy="1077218"/>
          </a:xfrm>
          <a:prstGeom prst="rect">
            <a:avLst/>
          </a:prstGeom>
        </p:spPr>
        <p:txBody>
          <a:bodyPr wrap="none">
            <a:spAutoFit/>
          </a:bodyPr>
          <a:lstStyle/>
          <a:p>
            <a:pPr algn="ctr"/>
            <a:r>
              <a:rPr lang="pt-BR" sz="3200" b="1" dirty="0"/>
              <a:t>AUDIÇÃO </a:t>
            </a:r>
          </a:p>
          <a:p>
            <a:pPr algn="ctr"/>
            <a:endParaRPr lang="pt-BR" sz="3200" b="1" dirty="0"/>
          </a:p>
        </p:txBody>
      </p:sp>
      <p:pic>
        <p:nvPicPr>
          <p:cNvPr id="9" name="Imagem 8">
            <a:extLst>
              <a:ext uri="{FF2B5EF4-FFF2-40B4-BE49-F238E27FC236}">
                <a16:creationId xmlns="" xmlns:a16="http://schemas.microsoft.com/office/drawing/2014/main" id="{694FEE00-1BA8-4887-8FCC-DE6DA02763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112" y="1958467"/>
            <a:ext cx="2387954" cy="4247317"/>
          </a:xfrm>
          <a:prstGeom prst="rect">
            <a:avLst/>
          </a:prstGeom>
        </p:spPr>
      </p:pic>
      <p:sp>
        <p:nvSpPr>
          <p:cNvPr id="11" name="CaixaDeTexto 10">
            <a:extLst>
              <a:ext uri="{FF2B5EF4-FFF2-40B4-BE49-F238E27FC236}">
                <a16:creationId xmlns="" xmlns:a16="http://schemas.microsoft.com/office/drawing/2014/main" id="{48D846EA-E90D-48BD-BB8C-ACC2625FE846}"/>
              </a:ext>
            </a:extLst>
          </p:cNvPr>
          <p:cNvSpPr txBox="1"/>
          <p:nvPr/>
        </p:nvSpPr>
        <p:spPr>
          <a:xfrm>
            <a:off x="4675517" y="483079"/>
            <a:ext cx="184731" cy="369332"/>
          </a:xfrm>
          <a:prstGeom prst="rect">
            <a:avLst/>
          </a:prstGeom>
          <a:noFill/>
        </p:spPr>
        <p:txBody>
          <a:bodyPr wrap="none" rtlCol="0">
            <a:spAutoFit/>
          </a:bodyPr>
          <a:lstStyle/>
          <a:p>
            <a:endParaRPr lang="pt-BR" dirty="0"/>
          </a:p>
        </p:txBody>
      </p:sp>
      <p:pic>
        <p:nvPicPr>
          <p:cNvPr id="14" name="Imagem 13">
            <a:extLst>
              <a:ext uri="{FF2B5EF4-FFF2-40B4-BE49-F238E27FC236}">
                <a16:creationId xmlns="" xmlns:a16="http://schemas.microsoft.com/office/drawing/2014/main" id="{317CF445-60C7-48B8-8BA5-67006EC3A1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691" y="4759709"/>
            <a:ext cx="2457679" cy="4371332"/>
          </a:xfrm>
          <a:prstGeom prst="rect">
            <a:avLst/>
          </a:prstGeom>
        </p:spPr>
      </p:pic>
      <p:sp>
        <p:nvSpPr>
          <p:cNvPr id="8" name="CaixaDeTexto 7"/>
          <p:cNvSpPr txBox="1"/>
          <p:nvPr/>
        </p:nvSpPr>
        <p:spPr>
          <a:xfrm>
            <a:off x="397135" y="6742057"/>
            <a:ext cx="3382638" cy="1477328"/>
          </a:xfrm>
          <a:prstGeom prst="rect">
            <a:avLst/>
          </a:prstGeom>
          <a:noFill/>
        </p:spPr>
        <p:txBody>
          <a:bodyPr wrap="square" rtlCol="0">
            <a:spAutoFit/>
          </a:bodyPr>
          <a:lstStyle/>
          <a:p>
            <a:pPr lvl="0" hangingPunct="0">
              <a:defRPr sz="1800" b="0" i="0" u="none" strike="noStrike" kern="0" cap="none" spc="0" baseline="0">
                <a:solidFill>
                  <a:srgbClr val="000000"/>
                </a:solidFill>
                <a:uFillTx/>
              </a:defRPr>
            </a:pPr>
            <a:endParaRPr lang="pt-BR" dirty="0">
              <a:solidFill>
                <a:srgbClr val="000000"/>
              </a:solidFill>
              <a:latin typeface="Arial" pitchFamily="18"/>
              <a:ea typeface="Microsoft YaHei" pitchFamily="2"/>
              <a:cs typeface="Lucida Sans" pitchFamily="2"/>
            </a:endParaRPr>
          </a:p>
          <a:p>
            <a:pPr lvl="0" algn="just" hangingPunct="0">
              <a:defRPr sz="1800" b="0" i="0" u="none" strike="noStrike" kern="0" cap="none" spc="0" baseline="0">
                <a:solidFill>
                  <a:srgbClr val="000000"/>
                </a:solidFill>
                <a:uFillTx/>
              </a:defRPr>
            </a:pPr>
            <a:r>
              <a:rPr lang="pt-BR" dirty="0">
                <a:solidFill>
                  <a:srgbClr val="000000"/>
                </a:solidFill>
                <a:latin typeface="Arial" pitchFamily="18"/>
                <a:ea typeface="Microsoft YaHei" pitchFamily="2"/>
                <a:cs typeface="Lucida Sans" pitchFamily="2"/>
              </a:rPr>
              <a:t>        F.S, </a:t>
            </a:r>
            <a:r>
              <a:rPr lang="pt-BR" dirty="0" smtClean="0">
                <a:solidFill>
                  <a:srgbClr val="000000"/>
                </a:solidFill>
                <a:latin typeface="Arial" pitchFamily="18"/>
                <a:ea typeface="Microsoft YaHei" pitchFamily="2"/>
                <a:cs typeface="Lucida Sans" pitchFamily="2"/>
              </a:rPr>
              <a:t>curiosa com os fones, sentou na almofada, a </a:t>
            </a:r>
            <a:r>
              <a:rPr lang="pt-BR" dirty="0" err="1" smtClean="0">
                <a:solidFill>
                  <a:srgbClr val="000000"/>
                </a:solidFill>
                <a:latin typeface="Arial" pitchFamily="18"/>
                <a:ea typeface="Microsoft YaHei" pitchFamily="2"/>
                <a:cs typeface="Lucida Sans" pitchFamily="2"/>
              </a:rPr>
              <a:t>berçarista</a:t>
            </a:r>
            <a:r>
              <a:rPr lang="pt-BR" dirty="0" smtClean="0">
                <a:solidFill>
                  <a:srgbClr val="000000"/>
                </a:solidFill>
                <a:latin typeface="Arial" pitchFamily="18"/>
                <a:ea typeface="Microsoft YaHei" pitchFamily="2"/>
                <a:cs typeface="Lucida Sans" pitchFamily="2"/>
              </a:rPr>
              <a:t> </a:t>
            </a:r>
            <a:r>
              <a:rPr lang="pt-BR" dirty="0" smtClean="0">
                <a:solidFill>
                  <a:srgbClr val="000000"/>
                </a:solidFill>
                <a:latin typeface="Arial" pitchFamily="18"/>
                <a:ea typeface="Microsoft YaHei" pitchFamily="2"/>
                <a:cs typeface="Lucida Sans" pitchFamily="2"/>
              </a:rPr>
              <a:t>colocou os fones e ali permaneceu até a música.</a:t>
            </a:r>
          </a:p>
        </p:txBody>
      </p:sp>
    </p:spTree>
    <p:extLst>
      <p:ext uri="{BB962C8B-B14F-4D97-AF65-F5344CB8AC3E}">
        <p14:creationId xmlns:p14="http://schemas.microsoft.com/office/powerpoint/2010/main" val="1112278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3"/>
          <p:cNvSpPr/>
          <p:nvPr/>
        </p:nvSpPr>
        <p:spPr>
          <a:xfrm>
            <a:off x="149403" y="144356"/>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CaixaDeTexto 4"/>
          <p:cNvSpPr/>
          <p:nvPr/>
        </p:nvSpPr>
        <p:spPr>
          <a:xfrm>
            <a:off x="535317" y="838440"/>
            <a:ext cx="5113077" cy="452901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50" b="1" i="0" u="none" strike="noStrike" kern="1200" cap="none" spc="0" baseline="0" dirty="0">
                <a:solidFill>
                  <a:srgbClr val="000000"/>
                </a:solidFill>
                <a:uFillTx/>
                <a:latin typeface="Calibri" pitchFamily="18"/>
                <a:ea typeface="Microsoft YaHei" pitchFamily="2"/>
                <a:cs typeface="Lucida Sans" pitchFamily="2"/>
              </a:rPr>
              <a:t>Autores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50">
                <a:solidFill>
                  <a:srgbClr val="000000"/>
                </a:solidFill>
                <a:latin typeface="Calibri" pitchFamily="18"/>
                <a:ea typeface="Microsoft YaHei" pitchFamily="2"/>
                <a:cs typeface="Lucida Sans" pitchFamily="2"/>
              </a:rPr>
              <a:t>C</a:t>
            </a:r>
            <a:r>
              <a:rPr lang="pt-BR" sz="1350" b="0" i="0" u="none" strike="noStrike" kern="1200" cap="none" spc="0" baseline="0" smtClean="0">
                <a:solidFill>
                  <a:srgbClr val="000000"/>
                </a:solidFill>
                <a:uFillTx/>
                <a:latin typeface="Calibri" pitchFamily="18"/>
                <a:ea typeface="Microsoft YaHei" pitchFamily="2"/>
                <a:cs typeface="Lucida Sans" pitchFamily="2"/>
              </a:rPr>
              <a:t>rianças </a:t>
            </a:r>
            <a:r>
              <a:rPr lang="pt-BR" sz="1350" b="0" i="0" u="none" strike="noStrike" kern="1200" cap="none" spc="0" baseline="0" dirty="0">
                <a:solidFill>
                  <a:srgbClr val="000000"/>
                </a:solidFill>
                <a:uFillTx/>
                <a:latin typeface="Calibri" pitchFamily="18"/>
                <a:ea typeface="Microsoft YaHei" pitchFamily="2"/>
                <a:cs typeface="Lucida Sans" pitchFamily="2"/>
              </a:rPr>
              <a:t>e alunas de  04 meses à 1 ano e 6 meses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350" b="0" i="0" u="none" strike="noStrike" kern="1200" cap="none" spc="0" baseline="0" dirty="0">
              <a:solidFill>
                <a:srgbClr val="000000"/>
              </a:solidFill>
              <a:uFillTx/>
              <a:latin typeface="Calibri"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50" b="1" i="0" u="none" strike="noStrike" kern="1200" cap="none" spc="0" baseline="0" dirty="0">
                <a:solidFill>
                  <a:srgbClr val="000000"/>
                </a:solidFill>
                <a:uFillTx/>
                <a:latin typeface="Calibri" pitchFamily="18"/>
                <a:ea typeface="Microsoft YaHei" pitchFamily="2"/>
                <a:cs typeface="Lucida Sans" pitchFamily="2"/>
              </a:rPr>
              <a:t>Fotografia</a:t>
            </a:r>
          </a:p>
          <a:p>
            <a:pPr lvl="0">
              <a:defRPr sz="1800" b="0" i="0" u="none" strike="noStrike" kern="0" cap="none" spc="0" baseline="0">
                <a:solidFill>
                  <a:srgbClr val="000000"/>
                </a:solidFill>
                <a:uFillTx/>
              </a:defRPr>
            </a:pPr>
            <a:r>
              <a:rPr lang="pt-BR" sz="1350" dirty="0">
                <a:solidFill>
                  <a:srgbClr val="000000"/>
                </a:solidFill>
                <a:latin typeface="Calibri" pitchFamily="18"/>
                <a:ea typeface="Microsoft YaHei" pitchFamily="2"/>
                <a:cs typeface="Lucida Sans" pitchFamily="2"/>
              </a:rPr>
              <a:t>Débora Cristina Azevedo</a:t>
            </a:r>
          </a:p>
          <a:p>
            <a:pPr lvl="0">
              <a:defRPr sz="1800" b="0" i="0" u="none" strike="noStrike" kern="0" cap="none" spc="0" baseline="0">
                <a:solidFill>
                  <a:srgbClr val="000000"/>
                </a:solidFill>
                <a:uFillTx/>
              </a:defRPr>
            </a:pPr>
            <a:r>
              <a:rPr lang="pt-BR" sz="1350" dirty="0">
                <a:solidFill>
                  <a:srgbClr val="000000"/>
                </a:solidFill>
                <a:latin typeface="Calibri" pitchFamily="18"/>
                <a:ea typeface="Microsoft YaHei" pitchFamily="2"/>
                <a:cs typeface="Lucida Sans" pitchFamily="2"/>
              </a:rPr>
              <a:t>Jéssica Raissa da silva melo </a:t>
            </a:r>
          </a:p>
          <a:p>
            <a:pPr lvl="0">
              <a:defRPr sz="1800" b="0" i="0" u="none" strike="noStrike" kern="0" cap="none" spc="0" baseline="0">
                <a:solidFill>
                  <a:srgbClr val="000000"/>
                </a:solidFill>
                <a:uFillTx/>
              </a:defRPr>
            </a:pPr>
            <a:endParaRPr lang="pt-BR" sz="1350" b="0" i="0" u="none" strike="noStrike" kern="1200" cap="none" spc="0" baseline="0" dirty="0">
              <a:solidFill>
                <a:srgbClr val="000000"/>
              </a:solidFill>
              <a:uFillTx/>
              <a:latin typeface="Calibri"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50" b="1" i="0" u="none" strike="noStrike" kern="1200" cap="none" spc="0" baseline="0" dirty="0">
                <a:solidFill>
                  <a:srgbClr val="000000"/>
                </a:solidFill>
                <a:uFillTx/>
                <a:latin typeface="Calibri" pitchFamily="18"/>
                <a:ea typeface="Microsoft YaHei" pitchFamily="2"/>
                <a:cs typeface="Lucida Sans" pitchFamily="2"/>
              </a:rPr>
              <a:t>Desenvolvimento do projeto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50" b="0" i="0" u="none" strike="noStrike" kern="1200" cap="none" spc="0" baseline="0" dirty="0">
                <a:solidFill>
                  <a:srgbClr val="000000"/>
                </a:solidFill>
                <a:uFillTx/>
                <a:latin typeface="Calibri" pitchFamily="18"/>
                <a:ea typeface="Microsoft YaHei" pitchFamily="2"/>
                <a:cs typeface="Lucida Sans" pitchFamily="2"/>
              </a:rPr>
              <a:t>Débora</a:t>
            </a:r>
            <a:r>
              <a:rPr lang="pt-BR" sz="1350" b="0" i="0" u="none" strike="noStrike" kern="1200" cap="none" spc="0" dirty="0">
                <a:solidFill>
                  <a:srgbClr val="000000"/>
                </a:solidFill>
                <a:uFillTx/>
                <a:latin typeface="Calibri" pitchFamily="18"/>
                <a:ea typeface="Microsoft YaHei" pitchFamily="2"/>
                <a:cs typeface="Lucida Sans" pitchFamily="2"/>
              </a:rPr>
              <a:t> Cristina Azevedo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50" baseline="0" dirty="0">
                <a:solidFill>
                  <a:srgbClr val="000000"/>
                </a:solidFill>
                <a:latin typeface="Calibri" pitchFamily="18"/>
                <a:ea typeface="Microsoft YaHei" pitchFamily="2"/>
                <a:cs typeface="Lucida Sans" pitchFamily="2"/>
              </a:rPr>
              <a:t>Jéssica</a:t>
            </a:r>
            <a:r>
              <a:rPr lang="pt-BR" sz="1350" dirty="0">
                <a:solidFill>
                  <a:srgbClr val="000000"/>
                </a:solidFill>
                <a:latin typeface="Calibri" pitchFamily="18"/>
                <a:ea typeface="Microsoft YaHei" pitchFamily="2"/>
                <a:cs typeface="Lucida Sans" pitchFamily="2"/>
              </a:rPr>
              <a:t> Cristina dos Santos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350" b="0" i="0" u="none" strike="noStrike" kern="1200" cap="none" spc="0" baseline="0" dirty="0">
              <a:solidFill>
                <a:srgbClr val="000000"/>
              </a:solidFill>
              <a:uFillTx/>
              <a:latin typeface="Calibri"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50" b="1" i="0" u="none" strike="noStrike" kern="1200" cap="none" spc="0" baseline="0" dirty="0">
                <a:solidFill>
                  <a:srgbClr val="000000"/>
                </a:solidFill>
                <a:uFillTx/>
                <a:latin typeface="Calibri" pitchFamily="18"/>
                <a:ea typeface="Microsoft YaHei" pitchFamily="2"/>
                <a:cs typeface="Lucida Sans" pitchFamily="2"/>
              </a:rPr>
              <a:t>Coordenação do projeto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50" b="0" i="0" u="none" strike="noStrike" kern="1200" cap="none" spc="0" baseline="0" dirty="0">
                <a:solidFill>
                  <a:srgbClr val="000000"/>
                </a:solidFill>
                <a:uFillTx/>
                <a:latin typeface="Calibri" pitchFamily="18"/>
                <a:ea typeface="Microsoft YaHei" pitchFamily="2"/>
                <a:cs typeface="Lucida Sans" pitchFamily="2"/>
              </a:rPr>
              <a:t>Gisele Aline Zimolo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350" b="0" i="0" u="none" strike="noStrike" kern="1200" cap="none" spc="0" baseline="0" dirty="0">
              <a:solidFill>
                <a:srgbClr val="000000"/>
              </a:solidFill>
              <a:uFillTx/>
              <a:latin typeface="Calibri"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50" b="1" i="0" u="none" strike="noStrike" kern="1200" cap="none" spc="0" baseline="0" dirty="0">
                <a:solidFill>
                  <a:srgbClr val="000000"/>
                </a:solidFill>
                <a:uFillTx/>
                <a:latin typeface="Calibri" pitchFamily="18"/>
                <a:ea typeface="Microsoft YaHei" pitchFamily="2"/>
                <a:cs typeface="Lucida Sans" pitchFamily="2"/>
              </a:rPr>
              <a:t>Direção  do projeto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50" b="0" i="0" u="none" strike="noStrike" kern="1200" cap="none" spc="0" baseline="0" dirty="0">
                <a:solidFill>
                  <a:srgbClr val="000000"/>
                </a:solidFill>
                <a:uFillTx/>
                <a:latin typeface="Calibri" pitchFamily="18"/>
                <a:ea typeface="Microsoft YaHei" pitchFamily="2"/>
                <a:cs typeface="Lucida Sans" pitchFamily="2"/>
              </a:rPr>
              <a:t>Danielle Adaniya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350" b="0" i="0" u="none" strike="noStrike" kern="1200" cap="none" spc="0" baseline="0" dirty="0">
              <a:solidFill>
                <a:srgbClr val="000000"/>
              </a:solidFill>
              <a:uFillTx/>
              <a:latin typeface="Calibri"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50" b="1" i="0" u="none" strike="noStrike" kern="1200" cap="none" spc="0" baseline="0" dirty="0">
                <a:solidFill>
                  <a:srgbClr val="000000"/>
                </a:solidFill>
                <a:uFillTx/>
                <a:latin typeface="Calibri" pitchFamily="18"/>
                <a:ea typeface="Microsoft YaHei" pitchFamily="2"/>
                <a:cs typeface="Lucida Sans" pitchFamily="2"/>
              </a:rPr>
              <a:t>Direção Pedagógica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50" b="0" i="0" u="none" strike="noStrike" kern="1200" cap="none" spc="0" baseline="0" dirty="0">
                <a:solidFill>
                  <a:srgbClr val="000000"/>
                </a:solidFill>
                <a:uFillTx/>
                <a:latin typeface="Calibri" pitchFamily="18"/>
                <a:ea typeface="Microsoft YaHei" pitchFamily="2"/>
                <a:cs typeface="Lucida Sans" pitchFamily="2"/>
              </a:rPr>
              <a:t>Cristina Rosa David Pereira da Silva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350" b="0" i="0" u="none" strike="noStrike" kern="1200" cap="none" spc="0" baseline="0" dirty="0">
              <a:solidFill>
                <a:srgbClr val="000000"/>
              </a:solidFill>
              <a:uFillTx/>
              <a:latin typeface="Calibri"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50" b="0" i="0" u="none" strike="noStrike" kern="1200" cap="none" spc="0" baseline="0" dirty="0">
                <a:solidFill>
                  <a:srgbClr val="000000"/>
                </a:solidFill>
                <a:uFillTx/>
                <a:latin typeface="Calibri" pitchFamily="18"/>
                <a:ea typeface="Microsoft YaHei" pitchFamily="2"/>
                <a:cs typeface="Lucida Sans" pitchFamily="2"/>
              </a:rPr>
              <a:t>  </a:t>
            </a:r>
          </a:p>
        </p:txBody>
      </p:sp>
      <p:pic>
        <p:nvPicPr>
          <p:cNvPr id="4" name="Imagem 5"/>
          <p:cNvPicPr>
            <a:picLocks noChangeAspect="1"/>
          </p:cNvPicPr>
          <p:nvPr/>
        </p:nvPicPr>
        <p:blipFill>
          <a:blip r:embed="rId3">
            <a:lum/>
            <a:alphaModFix/>
          </a:blip>
          <a:srcRect/>
          <a:stretch>
            <a:fillRect/>
          </a:stretch>
        </p:blipFill>
        <p:spPr>
          <a:xfrm>
            <a:off x="4140723" y="7605723"/>
            <a:ext cx="1916637" cy="1430642"/>
          </a:xfrm>
          <a:prstGeom prst="rect">
            <a:avLst/>
          </a:prstGeom>
          <a:noFill/>
          <a:ln cap="flat">
            <a:noFill/>
          </a:ln>
        </p:spPr>
      </p:pic>
      <p:pic>
        <p:nvPicPr>
          <p:cNvPr id="5" name="Imagem 6"/>
          <p:cNvPicPr>
            <a:picLocks noChangeAspect="1"/>
          </p:cNvPicPr>
          <p:nvPr/>
        </p:nvPicPr>
        <p:blipFill>
          <a:blip r:embed="rId4">
            <a:lum/>
            <a:alphaModFix/>
          </a:blip>
          <a:srcRect/>
          <a:stretch>
            <a:fillRect/>
          </a:stretch>
        </p:blipFill>
        <p:spPr>
          <a:xfrm>
            <a:off x="958684" y="8321040"/>
            <a:ext cx="2540157" cy="700924"/>
          </a:xfrm>
          <a:prstGeom prst="rect">
            <a:avLst/>
          </a:prstGeom>
          <a:noFill/>
          <a:ln cap="flat">
            <a:noFill/>
          </a:ln>
        </p:spPr>
      </p:pic>
    </p:spTree>
    <p:extLst>
      <p:ext uri="{BB962C8B-B14F-4D97-AF65-F5344CB8AC3E}">
        <p14:creationId xmlns:p14="http://schemas.microsoft.com/office/powerpoint/2010/main" val="1233312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5"/>
          <p:cNvSpPr/>
          <p:nvPr/>
        </p:nvSpPr>
        <p:spPr>
          <a:xfrm>
            <a:off x="164875" y="147294"/>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Título 2"/>
          <p:cNvSpPr txBox="1">
            <a:spLocks noGrp="1"/>
          </p:cNvSpPr>
          <p:nvPr>
            <p:ph type="title" idx="4294967295"/>
          </p:nvPr>
        </p:nvSpPr>
        <p:spPr>
          <a:xfrm>
            <a:off x="414172" y="5462277"/>
            <a:ext cx="6051243" cy="3448440"/>
          </a:xfrm>
        </p:spPr>
        <p:txBody>
          <a:bodyPr anchor="t" anchorCtr="1">
            <a:normAutofit/>
          </a:bodyPr>
          <a:lstStyle/>
          <a:p>
            <a:pPr lvl="0" algn="ctr"/>
            <a:r>
              <a:rPr lang="pt-BR" sz="8000" b="1" dirty="0">
                <a:latin typeface="+mn-lt"/>
              </a:rPr>
              <a:t>BRINCANDO E CANTANDO</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15" y="147460"/>
            <a:ext cx="5518158" cy="4748539"/>
          </a:xfrm>
          <a:prstGeom prst="rect">
            <a:avLst/>
          </a:prstGeom>
        </p:spPr>
      </p:pic>
    </p:spTree>
    <p:extLst>
      <p:ext uri="{BB962C8B-B14F-4D97-AF65-F5344CB8AC3E}">
        <p14:creationId xmlns:p14="http://schemas.microsoft.com/office/powerpoint/2010/main" val="3242405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5"/>
          <p:cNvSpPr/>
          <p:nvPr/>
        </p:nvSpPr>
        <p:spPr>
          <a:xfrm>
            <a:off x="145444" y="61962"/>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50" b="0" i="0" u="none" strike="noStrike" kern="1200" cap="none" spc="0" baseline="0" dirty="0">
                <a:solidFill>
                  <a:srgbClr val="FFFFFF"/>
                </a:solidFill>
                <a:uFillTx/>
                <a:latin typeface="Calibri" pitchFamily="18"/>
                <a:ea typeface="Microsoft YaHei" pitchFamily="2"/>
                <a:cs typeface="Lucida Sans" pitchFamily="2"/>
              </a:rPr>
              <a:t>+P</a:t>
            </a:r>
          </a:p>
        </p:txBody>
      </p:sp>
      <p:sp>
        <p:nvSpPr>
          <p:cNvPr id="3" name="Retângulo 3"/>
          <p:cNvSpPr/>
          <p:nvPr/>
        </p:nvSpPr>
        <p:spPr>
          <a:xfrm>
            <a:off x="317579" y="4239893"/>
            <a:ext cx="6095518" cy="52572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algn="just"/>
            <a:r>
              <a:rPr lang="pt-BR" sz="2000" dirty="0"/>
              <a:t> </a:t>
            </a:r>
            <a:r>
              <a:rPr lang="pt-BR" sz="2000" b="1" dirty="0"/>
              <a:t>Objetivo geral: </a:t>
            </a:r>
            <a:endParaRPr lang="pt-BR" sz="2000" b="1" dirty="0" smtClean="0"/>
          </a:p>
          <a:p>
            <a:pPr algn="just"/>
            <a:r>
              <a:rPr lang="pt-BR" dirty="0" smtClean="0"/>
              <a:t>O </a:t>
            </a:r>
            <a:r>
              <a:rPr lang="pt-BR" dirty="0"/>
              <a:t>principal objetivo do projeto é promover atividades que estimulem e permitam um contato direto e indireto dos ~bebês com os sons em geral</a:t>
            </a:r>
            <a:r>
              <a:rPr lang="pt-BR" dirty="0" smtClean="0"/>
              <a:t>.</a:t>
            </a:r>
          </a:p>
          <a:p>
            <a:pPr algn="just"/>
            <a:endParaRPr lang="pt-BR" sz="2000" b="1" dirty="0" smtClean="0"/>
          </a:p>
          <a:p>
            <a:pPr algn="just"/>
            <a:r>
              <a:rPr lang="pt-BR" sz="2000" b="1" dirty="0" smtClean="0"/>
              <a:t>Objetivos </a:t>
            </a:r>
            <a:r>
              <a:rPr lang="pt-BR" sz="2000" b="1" dirty="0"/>
              <a:t>específicos: </a:t>
            </a:r>
            <a:endParaRPr lang="pt-BR" sz="2000" b="1" dirty="0" smtClean="0"/>
          </a:p>
          <a:p>
            <a:pPr marL="342900" indent="-342900" algn="just">
              <a:buFont typeface="Arial" panose="020B0604020202020204" pitchFamily="34" charset="0"/>
              <a:buChar char="•"/>
            </a:pPr>
            <a:r>
              <a:rPr lang="pt-BR" dirty="0" smtClean="0"/>
              <a:t>Despertar </a:t>
            </a:r>
            <a:r>
              <a:rPr lang="pt-BR" dirty="0"/>
              <a:t>a </a:t>
            </a:r>
            <a:r>
              <a:rPr lang="pt-BR" dirty="0" smtClean="0"/>
              <a:t>curiosidade;</a:t>
            </a:r>
            <a:endParaRPr lang="pt-BR" dirty="0"/>
          </a:p>
          <a:p>
            <a:pPr marL="342900" indent="-342900" algn="just">
              <a:buFont typeface="Arial" panose="020B0604020202020204" pitchFamily="34" charset="0"/>
              <a:buChar char="•"/>
            </a:pPr>
            <a:r>
              <a:rPr lang="pt-BR" dirty="0"/>
              <a:t>Oferece estímulos sensoriais diversificados:</a:t>
            </a:r>
          </a:p>
          <a:p>
            <a:pPr marL="342900" indent="-342900" algn="just">
              <a:buFont typeface="Arial" panose="020B0604020202020204" pitchFamily="34" charset="0"/>
              <a:buChar char="•"/>
            </a:pPr>
            <a:r>
              <a:rPr lang="pt-BR" dirty="0" smtClean="0"/>
              <a:t>Estimula </a:t>
            </a:r>
            <a:r>
              <a:rPr lang="pt-BR" dirty="0"/>
              <a:t>a percepção visual, tátil e </a:t>
            </a:r>
            <a:r>
              <a:rPr lang="pt-BR" dirty="0" smtClean="0"/>
              <a:t>auditiva;</a:t>
            </a:r>
          </a:p>
          <a:p>
            <a:pPr marL="342900" indent="-342900" algn="just">
              <a:buFont typeface="Arial" panose="020B0604020202020204" pitchFamily="34" charset="0"/>
              <a:buChar char="•"/>
            </a:pPr>
            <a:r>
              <a:rPr lang="pt-BR" dirty="0" smtClean="0"/>
              <a:t>Explorar </a:t>
            </a:r>
            <a:r>
              <a:rPr lang="pt-BR" dirty="0"/>
              <a:t>diferentes gêneros e ritmos musicais;</a:t>
            </a:r>
          </a:p>
          <a:p>
            <a:pPr marL="342900" indent="-342900" algn="just">
              <a:buFont typeface="Arial" panose="020B0604020202020204" pitchFamily="34" charset="0"/>
              <a:buChar char="•"/>
            </a:pPr>
            <a:r>
              <a:rPr lang="pt-BR" dirty="0"/>
              <a:t>Explorar diferentes materiais musicais.</a:t>
            </a:r>
          </a:p>
          <a:p>
            <a:pPr marL="342900" indent="-342900" algn="just">
              <a:buFont typeface="Arial" panose="020B0604020202020204" pitchFamily="34" charset="0"/>
              <a:buChar char="•"/>
            </a:pPr>
            <a:r>
              <a:rPr lang="pt-BR" dirty="0"/>
              <a:t>Investigação cientifica; </a:t>
            </a:r>
          </a:p>
          <a:p>
            <a:pPr marL="342900" indent="-342900" algn="just">
              <a:buFont typeface="Arial" panose="020B0604020202020204" pitchFamily="34" charset="0"/>
              <a:buChar char="•"/>
            </a:pPr>
            <a:r>
              <a:rPr lang="pt-BR" dirty="0"/>
              <a:t>Cantos;</a:t>
            </a:r>
          </a:p>
          <a:p>
            <a:pPr marL="342900" indent="-342900" algn="just">
              <a:buFont typeface="Arial" panose="020B0604020202020204" pitchFamily="34" charset="0"/>
              <a:buChar char="•"/>
            </a:pPr>
            <a:r>
              <a:rPr lang="pt-BR" dirty="0"/>
              <a:t>Confecção de instrumentos musicais;</a:t>
            </a:r>
          </a:p>
          <a:p>
            <a:pPr marL="342900" indent="-342900" algn="just">
              <a:buFont typeface="Arial" panose="020B0604020202020204" pitchFamily="34" charset="0"/>
              <a:buChar char="•"/>
            </a:pPr>
            <a:r>
              <a:rPr lang="pt-BR" dirty="0"/>
              <a:t>Cantigas </a:t>
            </a:r>
            <a:r>
              <a:rPr lang="pt-BR" dirty="0" smtClean="0"/>
              <a:t>populares;</a:t>
            </a:r>
            <a:endParaRPr lang="pt-BR" dirty="0"/>
          </a:p>
          <a:p>
            <a:pPr marL="342900" indent="-342900" algn="just">
              <a:buFont typeface="Arial" panose="020B0604020202020204" pitchFamily="34" charset="0"/>
              <a:buChar char="•"/>
            </a:pPr>
            <a:r>
              <a:rPr lang="pt-BR" dirty="0"/>
              <a:t>A sequência do projeto irá acontecer de acordo com a exploração, investigação e descobertas que as  crianças irão fazer na  rotina do ambiente escolar.</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79" y="245698"/>
            <a:ext cx="6205567" cy="3825150"/>
          </a:xfrm>
          <a:prstGeom prst="rect">
            <a:avLst/>
          </a:prstGeom>
        </p:spPr>
      </p:pic>
    </p:spTree>
    <p:extLst>
      <p:ext uri="{BB962C8B-B14F-4D97-AF65-F5344CB8AC3E}">
        <p14:creationId xmlns:p14="http://schemas.microsoft.com/office/powerpoint/2010/main" val="1052032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2"/>
          <p:cNvSpPr/>
          <p:nvPr/>
        </p:nvSpPr>
        <p:spPr>
          <a:xfrm>
            <a:off x="170275" y="127590"/>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lvl="0" hangingPunct="0">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p:txBody>
      </p:sp>
      <p:sp>
        <p:nvSpPr>
          <p:cNvPr id="3" name="CaixaDeTexto 7"/>
          <p:cNvSpPr/>
          <p:nvPr/>
        </p:nvSpPr>
        <p:spPr>
          <a:xfrm>
            <a:off x="4488122" y="306717"/>
            <a:ext cx="2211119" cy="30221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lvl="0">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07/10/2022</a:t>
            </a:r>
            <a:endParaRPr lang="pt-BR" sz="1350" b="1" i="0" u="none" strike="noStrike" kern="1200" cap="none" spc="0" baseline="0" dirty="0">
              <a:solidFill>
                <a:srgbClr val="000000"/>
              </a:solidFill>
              <a:uFillTx/>
              <a:latin typeface="Calibri" pitchFamily="18"/>
              <a:ea typeface="Microsoft YaHei" pitchFamily="2"/>
              <a:cs typeface="Lucida Sans" pitchFamily="2"/>
            </a:endParaRP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6" name="CaixaDeTexto 5"/>
          <p:cNvSpPr txBox="1"/>
          <p:nvPr/>
        </p:nvSpPr>
        <p:spPr>
          <a:xfrm>
            <a:off x="-16890" y="1162142"/>
            <a:ext cx="6874890" cy="584775"/>
          </a:xfrm>
          <a:prstGeom prst="rect">
            <a:avLst/>
          </a:prstGeom>
          <a:noFill/>
        </p:spPr>
        <p:txBody>
          <a:bodyPr wrap="square" rtlCol="0">
            <a:spAutoFit/>
          </a:bodyPr>
          <a:lstStyle/>
          <a:p>
            <a:pPr algn="ctr"/>
            <a:r>
              <a:rPr lang="pt-BR" sz="3200" b="1" dirty="0" smtClean="0"/>
              <a:t>SEU LOBATO TEM UM SÍTIO... </a:t>
            </a:r>
            <a:endParaRPr lang="pt-BR" sz="3200" b="1" dirty="0"/>
          </a:p>
        </p:txBody>
      </p:sp>
      <p:sp>
        <p:nvSpPr>
          <p:cNvPr id="10" name="CaixaDeTexto 9"/>
          <p:cNvSpPr txBox="1"/>
          <p:nvPr/>
        </p:nvSpPr>
        <p:spPr>
          <a:xfrm>
            <a:off x="354604" y="5988201"/>
            <a:ext cx="6005384" cy="2246769"/>
          </a:xfrm>
          <a:prstGeom prst="rect">
            <a:avLst/>
          </a:prstGeom>
          <a:noFill/>
        </p:spPr>
        <p:txBody>
          <a:bodyPr wrap="square" rtlCol="0">
            <a:spAutoFit/>
          </a:bodyPr>
          <a:lstStyle/>
          <a:p>
            <a:pPr algn="just"/>
            <a:r>
              <a:rPr lang="pt-BR" sz="2000" dirty="0" smtClean="0"/>
              <a:t>	 Nessa sessão do projeto foi montado um espaço onde </a:t>
            </a:r>
            <a:r>
              <a:rPr lang="pt-BR" sz="2000" dirty="0"/>
              <a:t>foram </a:t>
            </a:r>
            <a:r>
              <a:rPr lang="pt-BR" sz="2000" dirty="0" smtClean="0"/>
              <a:t>oferecidos alguns instrumentos musicais como </a:t>
            </a:r>
            <a:r>
              <a:rPr lang="pt-BR" sz="2000" dirty="0"/>
              <a:t>colheres de </a:t>
            </a:r>
            <a:r>
              <a:rPr lang="pt-BR" sz="2000" dirty="0" smtClean="0"/>
              <a:t>pau, </a:t>
            </a:r>
            <a:r>
              <a:rPr lang="pt-BR" sz="2000" dirty="0"/>
              <a:t>forminhas de </a:t>
            </a:r>
            <a:r>
              <a:rPr lang="pt-BR" sz="2000" dirty="0" smtClean="0"/>
              <a:t>alumínio, chocalhos e bandeiros. Ao colocarmos a música as crianças buscavam os instrumentos conforme chamava sua atenção.</a:t>
            </a:r>
          </a:p>
          <a:p>
            <a:pPr algn="just"/>
            <a:endParaRPr lang="pt-BR" sz="2000" dirty="0"/>
          </a:p>
        </p:txBody>
      </p:sp>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992" y="1746917"/>
            <a:ext cx="3963126" cy="3890932"/>
          </a:xfrm>
          <a:prstGeom prst="rect">
            <a:avLst/>
          </a:prstGeom>
        </p:spPr>
      </p:pic>
    </p:spTree>
    <p:extLst>
      <p:ext uri="{BB962C8B-B14F-4D97-AF65-F5344CB8AC3E}">
        <p14:creationId xmlns:p14="http://schemas.microsoft.com/office/powerpoint/2010/main" val="3475068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2"/>
          <p:cNvSpPr/>
          <p:nvPr/>
        </p:nvSpPr>
        <p:spPr>
          <a:xfrm>
            <a:off x="178647" y="152400"/>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CaixaDeTexto 7"/>
          <p:cNvSpPr/>
          <p:nvPr/>
        </p:nvSpPr>
        <p:spPr>
          <a:xfrm>
            <a:off x="4488122" y="306717"/>
            <a:ext cx="2211119" cy="30221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07/10/2022</a:t>
            </a:r>
            <a:endParaRPr lang="pt-BR" sz="1350" b="1" i="0" u="none" strike="noStrike" kern="1200" cap="none" spc="0" baseline="0" dirty="0">
              <a:solidFill>
                <a:srgbClr val="000000"/>
              </a:solidFill>
              <a:uFillTx/>
              <a:latin typeface="Calibri" pitchFamily="18"/>
              <a:ea typeface="Microsoft YaHei" pitchFamily="2"/>
              <a:cs typeface="Lucida Sans" pitchFamily="2"/>
            </a:endParaRP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4" name="Retângulo 3"/>
          <p:cNvSpPr/>
          <p:nvPr/>
        </p:nvSpPr>
        <p:spPr>
          <a:xfrm>
            <a:off x="2787698" y="2171407"/>
            <a:ext cx="3666443" cy="2585323"/>
          </a:xfrm>
          <a:prstGeom prst="rect">
            <a:avLst/>
          </a:prstGeom>
        </p:spPr>
        <p:txBody>
          <a:bodyPr wrap="square">
            <a:spAutoFit/>
          </a:bodyPr>
          <a:lstStyle/>
          <a:p>
            <a:pPr algn="just"/>
            <a:r>
              <a:rPr lang="pt-BR" dirty="0" err="1" smtClean="0"/>
              <a:t>T.T</a:t>
            </a:r>
            <a:r>
              <a:rPr lang="pt-BR" dirty="0" smtClean="0"/>
              <a:t>, </a:t>
            </a:r>
            <a:r>
              <a:rPr lang="pt-BR" dirty="0"/>
              <a:t>quando viu os </a:t>
            </a:r>
            <a:r>
              <a:rPr lang="pt-BR" dirty="0" smtClean="0"/>
              <a:t>materiais  expostos, engatinhou até onde estavam dispostos, sentou, com uma mão pegou uma colher e com a outra mão pegou uma forminha, logo começou a bater a colher na forminha e com o som que ecoava dava risada.</a:t>
            </a:r>
          </a:p>
          <a:p>
            <a:pPr algn="just"/>
            <a:endParaRPr lang="pt-BR" dirty="0"/>
          </a:p>
        </p:txBody>
      </p:sp>
      <p:sp>
        <p:nvSpPr>
          <p:cNvPr id="6" name="Retângulo 5"/>
          <p:cNvSpPr/>
          <p:nvPr/>
        </p:nvSpPr>
        <p:spPr>
          <a:xfrm>
            <a:off x="741612" y="1207460"/>
            <a:ext cx="5271508" cy="584775"/>
          </a:xfrm>
          <a:prstGeom prst="rect">
            <a:avLst/>
          </a:prstGeom>
        </p:spPr>
        <p:txBody>
          <a:bodyPr wrap="none">
            <a:spAutoFit/>
          </a:bodyPr>
          <a:lstStyle/>
          <a:p>
            <a:pPr algn="ctr"/>
            <a:r>
              <a:rPr lang="pt-BR" sz="3200" b="1" dirty="0"/>
              <a:t>SEU LOBATO TEM UM SÍTIO... </a:t>
            </a:r>
          </a:p>
        </p:txBody>
      </p:sp>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824" y="2022497"/>
            <a:ext cx="2066455" cy="3675486"/>
          </a:xfrm>
          <a:prstGeom prst="rect">
            <a:avLst/>
          </a:prstGeom>
        </p:spPr>
      </p:pic>
      <p:pic>
        <p:nvPicPr>
          <p:cNvPr id="12" name="Image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821" y="4756730"/>
            <a:ext cx="2214110" cy="3938111"/>
          </a:xfrm>
          <a:prstGeom prst="rect">
            <a:avLst/>
          </a:prstGeom>
        </p:spPr>
      </p:pic>
      <p:sp>
        <p:nvSpPr>
          <p:cNvPr id="9" name="CaixaDeTexto 8"/>
          <p:cNvSpPr txBox="1"/>
          <p:nvPr/>
        </p:nvSpPr>
        <p:spPr>
          <a:xfrm>
            <a:off x="354604" y="5925703"/>
            <a:ext cx="3568576" cy="2554545"/>
          </a:xfrm>
          <a:prstGeom prst="rect">
            <a:avLst/>
          </a:prstGeom>
          <a:noFill/>
        </p:spPr>
        <p:txBody>
          <a:bodyPr wrap="square" rtlCol="0">
            <a:spAutoFit/>
          </a:bodyPr>
          <a:lstStyle/>
          <a:p>
            <a:pPr algn="just"/>
            <a:r>
              <a:rPr lang="pt-BR" sz="1600" dirty="0" smtClean="0"/>
              <a:t>M. Q, ao escutar a música se apoio no móvel para ficar em pé e começou a dançar e balbuciar conversando com bercarista.  Logo avistou os materiais, sentou, engatinhou até onde estavam dispostos, pegou uma colher de pau e uma forminha e logo levou a boca. Após largou a colher pegou outra forminha  e começou a bater uma na outra dando risada para a bercarista.</a:t>
            </a:r>
            <a:endParaRPr lang="pt-BR" sz="1600" dirty="0"/>
          </a:p>
        </p:txBody>
      </p:sp>
    </p:spTree>
    <p:extLst>
      <p:ext uri="{BB962C8B-B14F-4D97-AF65-F5344CB8AC3E}">
        <p14:creationId xmlns:p14="http://schemas.microsoft.com/office/powerpoint/2010/main" val="2959537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2"/>
          <p:cNvSpPr/>
          <p:nvPr/>
        </p:nvSpPr>
        <p:spPr>
          <a:xfrm>
            <a:off x="149403" y="187447"/>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p:txBody>
      </p:sp>
      <p:sp>
        <p:nvSpPr>
          <p:cNvPr id="3" name="CaixaDeTexto 7"/>
          <p:cNvSpPr/>
          <p:nvPr/>
        </p:nvSpPr>
        <p:spPr>
          <a:xfrm>
            <a:off x="4488122" y="306717"/>
            <a:ext cx="2211119" cy="30221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07/10/2022</a:t>
            </a:r>
            <a:endParaRPr lang="pt-BR" sz="1350" b="1" i="0" u="none" strike="noStrike" kern="1200" cap="none" spc="0" baseline="0" dirty="0">
              <a:solidFill>
                <a:srgbClr val="000000"/>
              </a:solidFill>
              <a:uFillTx/>
              <a:latin typeface="Calibri" pitchFamily="18"/>
              <a:ea typeface="Microsoft YaHei" pitchFamily="2"/>
              <a:cs typeface="Lucida Sans" pitchFamily="2"/>
            </a:endParaRP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7" name="CaixaDeTexto 7"/>
          <p:cNvSpPr txBox="1"/>
          <p:nvPr/>
        </p:nvSpPr>
        <p:spPr>
          <a:xfrm>
            <a:off x="596289" y="6610901"/>
            <a:ext cx="5612751" cy="36933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000000"/>
                </a:solidFill>
                <a:uFillTx/>
                <a:latin typeface="Calibri"/>
              </a:rPr>
              <a:t>.</a:t>
            </a:r>
          </a:p>
        </p:txBody>
      </p:sp>
      <p:sp>
        <p:nvSpPr>
          <p:cNvPr id="4" name="Retângulo 3"/>
          <p:cNvSpPr/>
          <p:nvPr/>
        </p:nvSpPr>
        <p:spPr>
          <a:xfrm>
            <a:off x="3685387" y="2876220"/>
            <a:ext cx="2826365" cy="5909310"/>
          </a:xfrm>
          <a:prstGeom prst="rect">
            <a:avLst/>
          </a:prstGeom>
        </p:spPr>
        <p:txBody>
          <a:bodyPr wrap="square">
            <a:spAutoFit/>
          </a:bodyPr>
          <a:lstStyle/>
          <a:p>
            <a:pPr algn="just"/>
            <a:r>
              <a:rPr lang="pt-BR" dirty="0"/>
              <a:t>  </a:t>
            </a:r>
            <a:r>
              <a:rPr lang="pt-BR" dirty="0" err="1" smtClean="0"/>
              <a:t>M.M</a:t>
            </a:r>
            <a:r>
              <a:rPr lang="pt-BR" dirty="0" smtClean="0"/>
              <a:t>, ao avistar os instrumentos, correu</a:t>
            </a:r>
            <a:r>
              <a:rPr lang="pt-BR" dirty="0"/>
              <a:t>, </a:t>
            </a:r>
            <a:r>
              <a:rPr lang="pt-BR" dirty="0" smtClean="0"/>
              <a:t>sentou, pegou  </a:t>
            </a:r>
            <a:r>
              <a:rPr lang="pt-BR" dirty="0"/>
              <a:t>as </a:t>
            </a:r>
            <a:r>
              <a:rPr lang="pt-BR" dirty="0" smtClean="0"/>
              <a:t>forminhas de empada, e começou a bater uma na outra, sorrindo para as </a:t>
            </a:r>
            <a:r>
              <a:rPr lang="pt-BR" dirty="0" err="1" smtClean="0"/>
              <a:t>berçaristas</a:t>
            </a:r>
            <a:r>
              <a:rPr lang="pt-BR" dirty="0" smtClean="0"/>
              <a:t>. Após caminhou pela sala recolhendo algumas forminhas, sentou e começou a empilhar uma em cima da outra balbuciando “</a:t>
            </a:r>
            <a:r>
              <a:rPr lang="pt-BR" dirty="0"/>
              <a:t>IA IA OO”.</a:t>
            </a:r>
          </a:p>
          <a:p>
            <a:pPr algn="just"/>
            <a:endParaRPr lang="pt-BR" dirty="0"/>
          </a:p>
          <a:p>
            <a:pPr algn="just"/>
            <a:endParaRPr lang="pt-BR" dirty="0"/>
          </a:p>
          <a:p>
            <a:pPr algn="just"/>
            <a:r>
              <a:rPr lang="pt-BR" dirty="0"/>
              <a:t>A.L, Engatinhou até </a:t>
            </a:r>
            <a:r>
              <a:rPr lang="pt-BR" dirty="0" smtClean="0"/>
              <a:t>os materiais dispostos, sentou, pegou uma </a:t>
            </a:r>
            <a:r>
              <a:rPr lang="pt-BR" dirty="0"/>
              <a:t>forminha e de imediato levou a </a:t>
            </a:r>
            <a:r>
              <a:rPr lang="pt-BR" dirty="0" smtClean="0"/>
              <a:t>boca, </a:t>
            </a:r>
            <a:r>
              <a:rPr lang="pt-BR" dirty="0"/>
              <a:t>ao mesmo tempo </a:t>
            </a:r>
            <a:r>
              <a:rPr lang="pt-BR" dirty="0" smtClean="0"/>
              <a:t>balançava seu corpo ao som da música e sorria para as </a:t>
            </a:r>
            <a:r>
              <a:rPr lang="pt-BR" dirty="0" err="1" smtClean="0"/>
              <a:t>berçaristas</a:t>
            </a:r>
            <a:r>
              <a:rPr lang="pt-BR" dirty="0" smtClean="0"/>
              <a:t>.</a:t>
            </a:r>
            <a:endParaRPr lang="pt-BR" dirty="0"/>
          </a:p>
        </p:txBody>
      </p:sp>
      <p:sp>
        <p:nvSpPr>
          <p:cNvPr id="6" name="Retângulo 5"/>
          <p:cNvSpPr/>
          <p:nvPr/>
        </p:nvSpPr>
        <p:spPr>
          <a:xfrm>
            <a:off x="741613" y="1207460"/>
            <a:ext cx="5271507" cy="584775"/>
          </a:xfrm>
          <a:prstGeom prst="rect">
            <a:avLst/>
          </a:prstGeom>
        </p:spPr>
        <p:txBody>
          <a:bodyPr wrap="none">
            <a:spAutoFit/>
          </a:bodyPr>
          <a:lstStyle/>
          <a:p>
            <a:pPr algn="ctr"/>
            <a:r>
              <a:rPr lang="pt-BR" sz="3200" b="1" dirty="0"/>
              <a:t>SEU LOBATO TEM UM SÍTIO... </a:t>
            </a:r>
          </a:p>
        </p:txBody>
      </p:sp>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604" y="2390765"/>
            <a:ext cx="3169802" cy="6228522"/>
          </a:xfrm>
          <a:prstGeom prst="rect">
            <a:avLst/>
          </a:prstGeom>
        </p:spPr>
      </p:pic>
    </p:spTree>
    <p:extLst>
      <p:ext uri="{BB962C8B-B14F-4D97-AF65-F5344CB8AC3E}">
        <p14:creationId xmlns:p14="http://schemas.microsoft.com/office/powerpoint/2010/main" val="3724090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2"/>
          <p:cNvSpPr/>
          <p:nvPr/>
        </p:nvSpPr>
        <p:spPr>
          <a:xfrm>
            <a:off x="127745" y="0"/>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Arial" pitchFamily="18"/>
              <a:ea typeface="Microsoft YaHei" pitchFamily="2"/>
              <a:cs typeface="Lucida Sans" pitchFamily="2"/>
            </a:endParaRPr>
          </a:p>
        </p:txBody>
      </p:sp>
      <p:sp>
        <p:nvSpPr>
          <p:cNvPr id="3" name="CaixaDeTexto 7"/>
          <p:cNvSpPr/>
          <p:nvPr/>
        </p:nvSpPr>
        <p:spPr>
          <a:xfrm>
            <a:off x="4488122" y="306717"/>
            <a:ext cx="2211119" cy="5135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07/10/2022</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350" b="1" i="0" u="none" strike="noStrike" kern="1200" cap="none" spc="0" baseline="0" dirty="0">
              <a:solidFill>
                <a:srgbClr val="000000"/>
              </a:solidFill>
              <a:uFillTx/>
              <a:latin typeface="Calibri" pitchFamily="18"/>
              <a:ea typeface="Microsoft YaHei" pitchFamily="2"/>
              <a:cs typeface="Lucida Sans" pitchFamily="2"/>
            </a:endParaRP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7" name="CaixaDeTexto 7"/>
          <p:cNvSpPr txBox="1"/>
          <p:nvPr/>
        </p:nvSpPr>
        <p:spPr>
          <a:xfrm>
            <a:off x="596289" y="6610901"/>
            <a:ext cx="5612751" cy="36933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000000"/>
                </a:solidFill>
                <a:uFillTx/>
                <a:latin typeface="Calibri"/>
              </a:rPr>
              <a:t>.</a:t>
            </a:r>
          </a:p>
        </p:txBody>
      </p:sp>
      <p:sp>
        <p:nvSpPr>
          <p:cNvPr id="4" name="CaixaDeTexto 3"/>
          <p:cNvSpPr txBox="1"/>
          <p:nvPr/>
        </p:nvSpPr>
        <p:spPr>
          <a:xfrm>
            <a:off x="170668" y="1201532"/>
            <a:ext cx="6261711" cy="584775"/>
          </a:xfrm>
          <a:prstGeom prst="rect">
            <a:avLst/>
          </a:prstGeom>
          <a:noFill/>
        </p:spPr>
        <p:txBody>
          <a:bodyPr wrap="square" rtlCol="0">
            <a:spAutoFit/>
          </a:bodyPr>
          <a:lstStyle/>
          <a:p>
            <a:pPr algn="ctr"/>
            <a:r>
              <a:rPr lang="pt-BR" sz="3200" b="1" dirty="0"/>
              <a:t>SEU LOBATO TEM UM SÍTIO... </a:t>
            </a:r>
          </a:p>
        </p:txBody>
      </p:sp>
      <p:sp>
        <p:nvSpPr>
          <p:cNvPr id="6" name="CaixaDeTexto 5"/>
          <p:cNvSpPr txBox="1"/>
          <p:nvPr/>
        </p:nvSpPr>
        <p:spPr>
          <a:xfrm>
            <a:off x="3454814" y="2343529"/>
            <a:ext cx="3119295" cy="7017306"/>
          </a:xfrm>
          <a:prstGeom prst="rect">
            <a:avLst/>
          </a:prstGeom>
          <a:noFill/>
        </p:spPr>
        <p:txBody>
          <a:bodyPr wrap="square" rtlCol="0">
            <a:spAutoFit/>
          </a:bodyPr>
          <a:lstStyle/>
          <a:p>
            <a:pPr algn="just"/>
            <a:r>
              <a:rPr lang="pt-BR" dirty="0"/>
              <a:t> </a:t>
            </a:r>
            <a:r>
              <a:rPr lang="pt-BR" dirty="0" err="1" smtClean="0"/>
              <a:t>J.Q</a:t>
            </a:r>
            <a:r>
              <a:rPr lang="pt-BR" dirty="0" smtClean="0"/>
              <a:t>, ao escutar a música começou se balançar, observando de onde vinha a música. Após engatinhou até onde estavam os </a:t>
            </a:r>
            <a:r>
              <a:rPr lang="pt-BR" dirty="0" err="1" smtClean="0"/>
              <a:t>mateiris</a:t>
            </a:r>
            <a:r>
              <a:rPr lang="pt-BR" dirty="0" smtClean="0"/>
              <a:t>, sentou, em cada mão pegou uma forminha, virou de um lado para outro, levou a boca varias vezes, logo começou a bater uma forminha na outra dando gritinhos demostrando </a:t>
            </a:r>
            <a:r>
              <a:rPr lang="pt-BR" dirty="0"/>
              <a:t>estar </a:t>
            </a:r>
            <a:r>
              <a:rPr lang="pt-BR" dirty="0" smtClean="0"/>
              <a:t>feliz.</a:t>
            </a:r>
            <a:endParaRPr lang="pt-BR" dirty="0"/>
          </a:p>
          <a:p>
            <a:pPr algn="just"/>
            <a:endParaRPr lang="pt-BR" dirty="0" smtClean="0"/>
          </a:p>
          <a:p>
            <a:pPr algn="just"/>
            <a:endParaRPr lang="pt-BR" dirty="0"/>
          </a:p>
          <a:p>
            <a:pPr algn="just"/>
            <a:r>
              <a:rPr lang="pt-BR" dirty="0"/>
              <a:t> </a:t>
            </a:r>
            <a:r>
              <a:rPr lang="pt-BR" dirty="0" err="1" smtClean="0"/>
              <a:t>F.S</a:t>
            </a:r>
            <a:r>
              <a:rPr lang="pt-BR" dirty="0" smtClean="0"/>
              <a:t>, Ficou </a:t>
            </a:r>
            <a:r>
              <a:rPr lang="pt-BR" dirty="0"/>
              <a:t>observando a </a:t>
            </a:r>
            <a:r>
              <a:rPr lang="pt-BR" dirty="0" err="1"/>
              <a:t>berçarista</a:t>
            </a:r>
            <a:r>
              <a:rPr lang="pt-BR" dirty="0"/>
              <a:t> </a:t>
            </a:r>
            <a:r>
              <a:rPr lang="pt-BR" dirty="0" smtClean="0"/>
              <a:t>organizar os espaço, após engatinhou até onde estavam os materiais, sentou, puxou algumas forminhas para </a:t>
            </a:r>
          </a:p>
          <a:p>
            <a:pPr algn="just"/>
            <a:r>
              <a:rPr lang="pt-BR" dirty="0"/>
              <a:t>o</a:t>
            </a:r>
            <a:r>
              <a:rPr lang="pt-BR" dirty="0" smtClean="0"/>
              <a:t> meio de suas pernas, olhou, virou de uma lado para outro e levou a boca repetindo os movimentos por diversas vezes.</a:t>
            </a:r>
          </a:p>
          <a:p>
            <a:pPr algn="just"/>
            <a:r>
              <a:rPr lang="pt-BR" dirty="0" smtClean="0"/>
              <a:t> </a:t>
            </a:r>
          </a:p>
        </p:txBody>
      </p:sp>
      <p:pic>
        <p:nvPicPr>
          <p:cNvPr id="10" name="Imagem 9">
            <a:extLst>
              <a:ext uri="{FF2B5EF4-FFF2-40B4-BE49-F238E27FC236}">
                <a16:creationId xmlns="" xmlns:a16="http://schemas.microsoft.com/office/drawing/2014/main" id="{E945DBF5-A681-400A-B520-896264E2C8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610" y="2454527"/>
            <a:ext cx="3017388" cy="5856716"/>
          </a:xfrm>
          <a:prstGeom prst="rect">
            <a:avLst/>
          </a:prstGeom>
        </p:spPr>
      </p:pic>
    </p:spTree>
    <p:extLst>
      <p:ext uri="{BB962C8B-B14F-4D97-AF65-F5344CB8AC3E}">
        <p14:creationId xmlns:p14="http://schemas.microsoft.com/office/powerpoint/2010/main" val="2964957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2"/>
          <p:cNvSpPr/>
          <p:nvPr/>
        </p:nvSpPr>
        <p:spPr>
          <a:xfrm>
            <a:off x="137160" y="137160"/>
            <a:ext cx="6549838" cy="9591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76315" cap="flat">
            <a:solidFill>
              <a:srgbClr val="92D05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CaixaDeTexto 7"/>
          <p:cNvSpPr/>
          <p:nvPr/>
        </p:nvSpPr>
        <p:spPr>
          <a:xfrm>
            <a:off x="4488122" y="306717"/>
            <a:ext cx="2211119" cy="30221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lvl="0">
              <a:defRPr sz="1800" b="0" i="0" u="none" strike="noStrike" kern="0" cap="none" spc="0" baseline="0">
                <a:solidFill>
                  <a:srgbClr val="000000"/>
                </a:solidFill>
                <a:uFillTx/>
              </a:defRPr>
            </a:pPr>
            <a:r>
              <a:rPr lang="pt-BR" sz="1350" b="1" dirty="0">
                <a:solidFill>
                  <a:srgbClr val="000000"/>
                </a:solidFill>
                <a:latin typeface="Calibri" pitchFamily="18"/>
                <a:ea typeface="Microsoft YaHei" pitchFamily="2"/>
                <a:cs typeface="Lucida Sans" pitchFamily="2"/>
              </a:rPr>
              <a:t>Data: 11/10/2022</a:t>
            </a:r>
          </a:p>
        </p:txBody>
      </p:sp>
      <p:pic>
        <p:nvPicPr>
          <p:cNvPr id="5" name="Imagem 16"/>
          <p:cNvPicPr>
            <a:picLocks noChangeAspect="1"/>
          </p:cNvPicPr>
          <p:nvPr/>
        </p:nvPicPr>
        <p:blipFill>
          <a:blip r:embed="rId3">
            <a:lum/>
            <a:alphaModFix/>
          </a:blip>
          <a:srcRect/>
          <a:stretch>
            <a:fillRect/>
          </a:stretch>
        </p:blipFill>
        <p:spPr>
          <a:xfrm>
            <a:off x="354604" y="306717"/>
            <a:ext cx="828720" cy="618481"/>
          </a:xfrm>
          <a:prstGeom prst="rect">
            <a:avLst/>
          </a:prstGeom>
          <a:noFill/>
          <a:ln cap="flat">
            <a:noFill/>
          </a:ln>
        </p:spPr>
      </p:pic>
      <p:sp>
        <p:nvSpPr>
          <p:cNvPr id="7" name="CaixaDeTexto 7"/>
          <p:cNvSpPr txBox="1"/>
          <p:nvPr/>
        </p:nvSpPr>
        <p:spPr>
          <a:xfrm>
            <a:off x="596289" y="6610901"/>
            <a:ext cx="5612751" cy="36933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000000"/>
                </a:solidFill>
                <a:uFillTx/>
                <a:latin typeface="Calibri"/>
              </a:rPr>
              <a:t>.</a:t>
            </a:r>
          </a:p>
        </p:txBody>
      </p:sp>
      <p:sp>
        <p:nvSpPr>
          <p:cNvPr id="6" name="Retângulo 5"/>
          <p:cNvSpPr/>
          <p:nvPr/>
        </p:nvSpPr>
        <p:spPr>
          <a:xfrm>
            <a:off x="1508940" y="1207460"/>
            <a:ext cx="3736857" cy="1077218"/>
          </a:xfrm>
          <a:prstGeom prst="rect">
            <a:avLst/>
          </a:prstGeom>
        </p:spPr>
        <p:txBody>
          <a:bodyPr wrap="none">
            <a:spAutoFit/>
          </a:bodyPr>
          <a:lstStyle/>
          <a:p>
            <a:pPr algn="ctr"/>
            <a:r>
              <a:rPr lang="pt-BR" sz="3200" b="1" dirty="0"/>
              <a:t>A BANDA DOS BEBÊS</a:t>
            </a:r>
          </a:p>
          <a:p>
            <a:pPr algn="ctr"/>
            <a:endParaRPr lang="pt-BR" sz="3200" b="1" dirty="0"/>
          </a:p>
        </p:txBody>
      </p:sp>
      <p:sp>
        <p:nvSpPr>
          <p:cNvPr id="10" name="Retângulo 9"/>
          <p:cNvSpPr/>
          <p:nvPr/>
        </p:nvSpPr>
        <p:spPr>
          <a:xfrm>
            <a:off x="596289" y="6379411"/>
            <a:ext cx="5717012" cy="1754326"/>
          </a:xfrm>
          <a:prstGeom prst="rect">
            <a:avLst/>
          </a:prstGeom>
        </p:spPr>
        <p:txBody>
          <a:bodyPr wrap="square">
            <a:spAutoFit/>
          </a:bodyPr>
          <a:lstStyle/>
          <a:p>
            <a:pPr algn="just"/>
            <a:r>
              <a:rPr lang="pt-BR" dirty="0" smtClean="0"/>
              <a:t>	A investigação precisa ser o combustível das aprendizagens.  As crianças se interessam muito por manifestações sonoras, principalmente, quando são fruto da ação delas sobre os </a:t>
            </a:r>
            <a:r>
              <a:rPr lang="pt-BR" dirty="0" smtClean="0"/>
              <a:t>objetos. </a:t>
            </a:r>
            <a:r>
              <a:rPr lang="pt-BR" dirty="0" smtClean="0"/>
              <a:t>Os sons, companheiros desde a gestação, são rapidamente captados pelas crianças.</a:t>
            </a:r>
            <a:endParaRPr lang="pt-BR" dirty="0"/>
          </a:p>
        </p:txBody>
      </p:sp>
      <p:pic>
        <p:nvPicPr>
          <p:cNvPr id="9" name="Imagem 8">
            <a:extLst>
              <a:ext uri="{FF2B5EF4-FFF2-40B4-BE49-F238E27FC236}">
                <a16:creationId xmlns="" xmlns:a16="http://schemas.microsoft.com/office/drawing/2014/main" id="{A2EAFBD3-CF94-49B4-ADBF-768DD2B53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577" y="1946444"/>
            <a:ext cx="6216845" cy="3832102"/>
          </a:xfrm>
          <a:prstGeom prst="rect">
            <a:avLst/>
          </a:prstGeom>
        </p:spPr>
      </p:pic>
    </p:spTree>
    <p:extLst>
      <p:ext uri="{BB962C8B-B14F-4D97-AF65-F5344CB8AC3E}">
        <p14:creationId xmlns:p14="http://schemas.microsoft.com/office/powerpoint/2010/main" val="1320948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1519</TotalTime>
  <Words>1285</Words>
  <Application>Microsoft Office PowerPoint</Application>
  <PresentationFormat>Papel A4 (210 x 297 mm)</PresentationFormat>
  <Paragraphs>188</Paragraphs>
  <Slides>21</Slides>
  <Notes>21</Notes>
  <HiddenSlides>0</HiddenSlides>
  <MMClips>0</MMClips>
  <ScaleCrop>false</ScaleCrop>
  <HeadingPairs>
    <vt:vector size="4" baseType="variant">
      <vt:variant>
        <vt:lpstr>Tema</vt:lpstr>
      </vt:variant>
      <vt:variant>
        <vt:i4>1</vt:i4>
      </vt:variant>
      <vt:variant>
        <vt:lpstr>Títulos de slides</vt:lpstr>
      </vt:variant>
      <vt:variant>
        <vt:i4>21</vt:i4>
      </vt:variant>
    </vt:vector>
  </HeadingPairs>
  <TitlesOfParts>
    <vt:vector size="22" baseType="lpstr">
      <vt:lpstr>Tema do Office</vt:lpstr>
      <vt:lpstr>DOCUMENTAÇÃO PEDAGÓGICA</vt:lpstr>
      <vt:lpstr>Crianças Berçário I  ALICE LUZIO  FERNANDA SANCHETTA  JOÃO MARCELO SILVA DE QUEIROZ  JÚLIA OLIVEIRA SANTOS  KAUÊ PRAIANO GIMENES SANTOS  MANUELA SANCHEZ DE BORTOLI  MARIA LUIZA SILVA DE QUEIROZ  MAYA VILAR MIHAYRi  THEO MATARELLO TEODORO   Berçarista DÉBORA CRISTINA AZEVEDO  Auxiliar  JÉSSICA RAISSA DA SILVA MELO</vt:lpstr>
      <vt:lpstr>BRINCANDO E CANTANDO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saraivagigi11@gmail.com</dc:creator>
  <cp:lastModifiedBy>Usuário</cp:lastModifiedBy>
  <cp:revision>96</cp:revision>
  <dcterms:created xsi:type="dcterms:W3CDTF">2022-08-29T17:04:51Z</dcterms:created>
  <dcterms:modified xsi:type="dcterms:W3CDTF">2022-12-14T19:22:31Z</dcterms:modified>
</cp:coreProperties>
</file>